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67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08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780294-4558-4ED5-BE6A-B0EC883B967C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47E41B-1B69-4A4B-9A01-BCB522662A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057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47E41B-1B69-4A4B-9A01-BCB522662ADD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3287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fld id="{5B106E36-FD25-4E2D-B0AA-010F637433A0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edge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eaLnBrk="1" fontAlgn="base" hangingPunct="1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3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3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3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28737"/>
            <a:ext cx="7772400" cy="1428759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b="0" dirty="0">
                <a:solidFill>
                  <a:srgbClr val="002060"/>
                </a:solidFill>
                <a:effectLst/>
                <a:latin typeface="Arial Black" pitchFamily="34" charset="0"/>
              </a:rPr>
              <a:t>Востребованные профессии 2023-2025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7410" name="AutoShape 2" descr="https://cashgain.ru/wp-content/uploads/2015/11/vostrebovannye-professii-spisok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1" name="Picture 3" descr="D:\Documents and Settings\Psiholog\Рабочий стол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2984842"/>
            <a:ext cx="6706308" cy="37514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2106291" y="863993"/>
            <a:ext cx="457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ctr">
              <a:buClr>
                <a:schemeClr val="accent1"/>
              </a:buClr>
              <a:buSzPct val="80000"/>
              <a:defRPr/>
            </a:pPr>
            <a:endParaRPr lang="ru-RU" sz="1200" b="1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marL="257175" indent="-257175" algn="ctr">
              <a:buClr>
                <a:schemeClr val="accent1"/>
              </a:buClr>
              <a:buSzPct val="80000"/>
              <a:defRPr/>
            </a:pPr>
            <a:r>
              <a:rPr lang="ru-RU" sz="1200" b="1" dirty="0">
                <a:solidFill>
                  <a:srgbClr val="002060"/>
                </a:solidFill>
                <a:cs typeface="Arial" panose="020B0604020202020204" pitchFamily="34" charset="0"/>
              </a:rPr>
              <a:t>Центр Опережающей Профессиональной Подготовки Челябинской области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BB20E9E-7732-4526-8DA3-EC2AFCAC91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531" y="161937"/>
            <a:ext cx="1420491" cy="1341236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5CECEC82-20D4-48D0-9FDD-50B6EDB369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311" y="7937"/>
            <a:ext cx="4391980" cy="1022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834" y="145573"/>
            <a:ext cx="8229600" cy="659031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2060"/>
                </a:solidFill>
                <a:effectLst/>
                <a:latin typeface="Arial Black" pitchFamily="34" charset="0"/>
              </a:rPr>
              <a:t>Медицинские профессии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708920"/>
            <a:ext cx="7787208" cy="3672407"/>
          </a:xfrm>
        </p:spPr>
        <p:txBody>
          <a:bodyPr>
            <a:normAutofit/>
          </a:bodyPr>
          <a:lstStyle/>
          <a:p>
            <a:pPr marL="0" indent="0" algn="just" fontAlgn="base">
              <a:spcBef>
                <a:spcPts val="0"/>
              </a:spcBef>
              <a:buNone/>
            </a:pPr>
            <a:r>
              <a:rPr lang="ru-RU" sz="2400" dirty="0">
                <a:solidFill>
                  <a:srgbClr val="002060"/>
                </a:solidFill>
              </a:rPr>
              <a:t>Молекулярный диетолог (разрабатывает индивидуальные схемы похудения, ориентируясь на химический состав продуктов питания)</a:t>
            </a:r>
          </a:p>
          <a:p>
            <a:pPr marL="0" indent="0" algn="just" fontAlgn="base">
              <a:spcBef>
                <a:spcPts val="0"/>
              </a:spcBef>
              <a:buNone/>
            </a:pPr>
            <a:r>
              <a:rPr lang="ru-RU" sz="2400" dirty="0">
                <a:solidFill>
                  <a:srgbClr val="002060"/>
                </a:solidFill>
              </a:rPr>
              <a:t>Генетик и генетический консультант</a:t>
            </a:r>
          </a:p>
          <a:p>
            <a:pPr marL="0" indent="0" algn="just" fontAlgn="base">
              <a:spcBef>
                <a:spcPts val="0"/>
              </a:spcBef>
              <a:buNone/>
            </a:pPr>
            <a:r>
              <a:rPr lang="ru-RU" sz="2400" dirty="0">
                <a:solidFill>
                  <a:srgbClr val="002060"/>
                </a:solidFill>
              </a:rPr>
              <a:t>Конструктор (инженер) медоборудования</a:t>
            </a:r>
          </a:p>
          <a:p>
            <a:pPr marL="0" indent="0" algn="just" fontAlgn="base">
              <a:spcBef>
                <a:spcPts val="0"/>
              </a:spcBef>
              <a:buNone/>
            </a:pPr>
            <a:r>
              <a:rPr lang="ru-RU" sz="2400" dirty="0">
                <a:solidFill>
                  <a:srgbClr val="002060"/>
                </a:solidFill>
              </a:rPr>
              <a:t>Хирург-онколог</a:t>
            </a:r>
          </a:p>
          <a:p>
            <a:pPr marL="0" indent="0" algn="just" fontAlgn="base">
              <a:spcBef>
                <a:spcPts val="0"/>
              </a:spcBef>
              <a:buNone/>
            </a:pPr>
            <a:r>
              <a:rPr lang="ru-RU" sz="2400" dirty="0">
                <a:solidFill>
                  <a:srgbClr val="002060"/>
                </a:solidFill>
              </a:rPr>
              <a:t>Гинеколог-эндокринолог</a:t>
            </a:r>
          </a:p>
          <a:p>
            <a:pPr marL="0" indent="0" algn="just" fontAlgn="base">
              <a:spcBef>
                <a:spcPts val="0"/>
              </a:spcBef>
              <a:buNone/>
            </a:pPr>
            <a:r>
              <a:rPr lang="ru-RU" sz="2400" dirty="0">
                <a:solidFill>
                  <a:srgbClr val="002060"/>
                </a:solidFill>
              </a:rPr>
              <a:t>Оператор медицинских роботов</a:t>
            </a:r>
          </a:p>
          <a:p>
            <a:pPr marL="0" indent="0" algn="just" fontAlgn="base">
              <a:spcBef>
                <a:spcPts val="0"/>
              </a:spcBef>
              <a:buNone/>
            </a:pPr>
            <a:r>
              <a:rPr lang="ru-RU" sz="2400" dirty="0">
                <a:solidFill>
                  <a:srgbClr val="002060"/>
                </a:solidFill>
              </a:rPr>
              <a:t>Специалист функциональной диагностики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194" name="AutoShape 2" descr="http://lawer.jofo.me/data/userfiles/5017/images/1210884-1444271950_medkomissija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6" name="Picture 4" descr="http://pomada.cc/uploads/tumb/img/201612/image_1487073566_tumb_6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42450" y="1412464"/>
            <a:ext cx="1685087" cy="13327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4-конечная звезда 3"/>
          <p:cNvSpPr/>
          <p:nvPr/>
        </p:nvSpPr>
        <p:spPr>
          <a:xfrm>
            <a:off x="320891" y="2852936"/>
            <a:ext cx="144016" cy="216024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4-конечная звезда 6"/>
          <p:cNvSpPr/>
          <p:nvPr/>
        </p:nvSpPr>
        <p:spPr>
          <a:xfrm>
            <a:off x="336442" y="4294488"/>
            <a:ext cx="144016" cy="216024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4-конечная звезда 7"/>
          <p:cNvSpPr/>
          <p:nvPr/>
        </p:nvSpPr>
        <p:spPr>
          <a:xfrm>
            <a:off x="336442" y="3929506"/>
            <a:ext cx="144016" cy="216024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4-конечная звезда 8"/>
          <p:cNvSpPr/>
          <p:nvPr/>
        </p:nvSpPr>
        <p:spPr>
          <a:xfrm>
            <a:off x="336442" y="4690707"/>
            <a:ext cx="144016" cy="216024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4-конечная звезда 9"/>
          <p:cNvSpPr/>
          <p:nvPr/>
        </p:nvSpPr>
        <p:spPr>
          <a:xfrm>
            <a:off x="334818" y="5035500"/>
            <a:ext cx="144016" cy="216024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>
            <a:off x="334818" y="5746591"/>
            <a:ext cx="144016" cy="216024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4-конечная звезда 11"/>
          <p:cNvSpPr/>
          <p:nvPr/>
        </p:nvSpPr>
        <p:spPr>
          <a:xfrm>
            <a:off x="336409" y="5400481"/>
            <a:ext cx="144016" cy="216024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0" name="Picture 2" descr="https://medprostatit.ru/wp-content/uploads/2018/08/provedenie-operatsii-s-pomoschyu-robot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235" y="1330502"/>
            <a:ext cx="2076942" cy="13555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19572" y="768566"/>
            <a:ext cx="7704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b="1" dirty="0">
                <a:solidFill>
                  <a:srgbClr val="002060"/>
                </a:solidFill>
              </a:rPr>
              <a:t>Будущим абитуриентам нужно приглядеться к списку востребованных медицинских профессий на 2023-2025 год</a:t>
            </a:r>
          </a:p>
        </p:txBody>
      </p:sp>
      <p:pic>
        <p:nvPicPr>
          <p:cNvPr id="7172" name="Picture 4" descr="https://cp.rembitservis123.ru/upload/cc915cb136106e9491d68ce35dbe324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8945" y="1387250"/>
            <a:ext cx="1810647" cy="13579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tib-kelajagi.com/wp-content/uploads/2020/01/%D0%9F%D0%9B%D0%90%D0%9D%D0%AB-%D0%9D%D0%90-%D0%91%D0%A3%D0%94%D0%A3%D0%A9%D0%95%D0%95-2048x136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839871"/>
            <a:ext cx="2858684" cy="19067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s://www.pravmir.ru/wp-content/uploads/2016/02/43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701" y="1387250"/>
            <a:ext cx="2169531" cy="13579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1275C7A-ACD8-4105-839D-42B060C26E8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323" y="59346"/>
            <a:ext cx="817021" cy="771436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5387" y="221356"/>
            <a:ext cx="8229600" cy="1143000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  <a:effectLst/>
                <a:latin typeface="Arial Black" pitchFamily="34" charset="0"/>
              </a:rPr>
              <a:t>Медицинские профессии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1"/>
            <a:ext cx="8229600" cy="1711092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400" dirty="0">
                <a:solidFill>
                  <a:srgbClr val="002060"/>
                </a:solidFill>
              </a:rPr>
              <a:t>Помимо данных врачебных профессий на рынке труда в будущем будут необходимы опытные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i="1" dirty="0">
                <a:solidFill>
                  <a:srgbClr val="002060"/>
                </a:solidFill>
              </a:rPr>
              <a:t>фармакологи и фармацевты,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i="1" dirty="0">
                <a:solidFill>
                  <a:srgbClr val="002060"/>
                </a:solidFill>
              </a:rPr>
              <a:t>челюстно-лицевые хирурги, эндокринологи, кибернетики, пульмонологи, биохимики, биоинженеры, биотехнологи, дерматологи-косметологи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7170" name="AutoShape 2" descr="https://cardio-life.info/wp-content/uploads/2014/01/lechenie-u-vracha-600x39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2" name="Picture 4" descr="http://2mm.ru/uploads/img_cache/7f8/7f8cc4f3fa52c2aec6963b30858807f2_800x6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22656" y="4034147"/>
            <a:ext cx="2551104" cy="1913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73" name="Picture 5" descr="D:\Documents and Settings\Psiholog\Рабочий стол\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39643" y="3861048"/>
            <a:ext cx="2787136" cy="1857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75" name="Picture 7" descr="http://slygod.com/wp-content/uploads/2016/03/vozmozhnosti-meditsiny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5343" y="4077072"/>
            <a:ext cx="2738424" cy="18274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539552" y="5925541"/>
            <a:ext cx="8280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Такие должности требуют </a:t>
            </a:r>
          </a:p>
          <a:p>
            <a:pPr algn="ctr"/>
            <a:r>
              <a:rPr lang="ru-RU" dirty="0">
                <a:solidFill>
                  <a:srgbClr val="002060"/>
                </a:solidFill>
              </a:rPr>
              <a:t>постоянного повышения квалификации и непрерывной практики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F5C64DE-801A-498C-B232-8516271CBB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013" y="126227"/>
            <a:ext cx="861077" cy="813034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2060"/>
                </a:solidFill>
                <a:effectLst/>
                <a:latin typeface="Arial Black" pitchFamily="34" charset="0"/>
              </a:rPr>
              <a:t>Востребованные специалисты в </a:t>
            </a:r>
            <a:r>
              <a:rPr lang="en-US" dirty="0">
                <a:solidFill>
                  <a:srgbClr val="002060"/>
                </a:solidFill>
                <a:effectLst/>
                <a:latin typeface="Arial Black" pitchFamily="34" charset="0"/>
              </a:rPr>
              <a:t>IT-</a:t>
            </a:r>
            <a:r>
              <a:rPr lang="ru-RU" dirty="0">
                <a:solidFill>
                  <a:srgbClr val="002060"/>
                </a:solidFill>
                <a:effectLst/>
                <a:latin typeface="Arial Black" pitchFamily="34" charset="0"/>
              </a:rPr>
              <a:t>области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540767"/>
          </a:xfrm>
        </p:spPr>
        <p:txBody>
          <a:bodyPr>
            <a:normAutofit fontScale="77500" lnSpcReduction="20000"/>
          </a:bodyPr>
          <a:lstStyle/>
          <a:p>
            <a:pPr marL="0" indent="0" algn="ctr" fontAlgn="base">
              <a:spcBef>
                <a:spcPts val="0"/>
              </a:spcBef>
              <a:buNone/>
            </a:pPr>
            <a:r>
              <a:rPr lang="ru-RU" dirty="0">
                <a:solidFill>
                  <a:srgbClr val="002060"/>
                </a:solidFill>
              </a:rPr>
              <a:t>Ни для кого не секрет, что компьютерные технологии развиваются буквально семимильными шагами, и уже сейчас существует нехватка узких IT-специалистов: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ru-RU" b="1" i="1" dirty="0">
                <a:solidFill>
                  <a:srgbClr val="002060"/>
                </a:solidFill>
              </a:rPr>
              <a:t>Front-end разработчик, верстальщик — специалист, </a:t>
            </a:r>
            <a:r>
              <a:rPr lang="ru-RU" dirty="0">
                <a:solidFill>
                  <a:srgbClr val="002060"/>
                </a:solidFill>
              </a:rPr>
              <a:t>который верстает мобильные приложения и сайты по готовому макету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33468" y="5157192"/>
            <a:ext cx="8229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i="1" u="sng" dirty="0">
                <a:solidFill>
                  <a:srgbClr val="002060"/>
                </a:solidFill>
              </a:rPr>
              <a:t>Его задача </a:t>
            </a:r>
            <a:r>
              <a:rPr lang="ru-RU" dirty="0">
                <a:solidFill>
                  <a:srgbClr val="002060"/>
                </a:solidFill>
              </a:rPr>
              <a:t>– соблюдать стандарты кроссбраузерной верстки, верстать аккуратно и грамотно, разбираться в библиотеках и фреймворках, хорошо знать JavaScript, составлять SQL-запросы, </a:t>
            </a:r>
          </a:p>
          <a:p>
            <a:pPr algn="ctr" fontAlgn="base"/>
            <a:r>
              <a:rPr lang="ru-RU" dirty="0">
                <a:solidFill>
                  <a:srgbClr val="002060"/>
                </a:solidFill>
              </a:rPr>
              <a:t>понимать принципы кросс-</a:t>
            </a:r>
            <a:r>
              <a:rPr lang="ru-RU" dirty="0" err="1">
                <a:solidFill>
                  <a:srgbClr val="002060"/>
                </a:solidFill>
              </a:rPr>
              <a:t>платформенности</a:t>
            </a:r>
            <a:r>
              <a:rPr lang="ru-RU" dirty="0">
                <a:solidFill>
                  <a:srgbClr val="002060"/>
                </a:solidFill>
              </a:rPr>
              <a:t>, кросс-</a:t>
            </a:r>
            <a:r>
              <a:rPr lang="ru-RU" dirty="0" err="1">
                <a:solidFill>
                  <a:srgbClr val="002060"/>
                </a:solidFill>
              </a:rPr>
              <a:t>браузерности</a:t>
            </a:r>
            <a:r>
              <a:rPr lang="ru-RU" dirty="0">
                <a:solidFill>
                  <a:srgbClr val="002060"/>
                </a:solidFill>
              </a:rPr>
              <a:t>, </a:t>
            </a:r>
          </a:p>
          <a:p>
            <a:pPr algn="ctr" fontAlgn="base"/>
            <a:r>
              <a:rPr lang="ru-RU" dirty="0">
                <a:solidFill>
                  <a:srgbClr val="002060"/>
                </a:solidFill>
              </a:rPr>
              <a:t>отзывчивой и адаптивной верстки, UI/UX-проектирования</a:t>
            </a:r>
          </a:p>
        </p:txBody>
      </p:sp>
      <p:pic>
        <p:nvPicPr>
          <p:cNvPr id="1026" name="Picture 2" descr="https://skladchik.com/attachments/upload_2016-6-25_0-49-42-png.170704/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" t="12001" r="8829" b="27992"/>
          <a:stretch/>
        </p:blipFill>
        <p:spPr bwMode="auto">
          <a:xfrm>
            <a:off x="1403648" y="3162064"/>
            <a:ext cx="5976664" cy="17578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CA3123E-1DA6-4593-AFDE-8449BE20CD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088"/>
            <a:ext cx="933085" cy="881024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2060"/>
                </a:solidFill>
                <a:effectLst/>
                <a:latin typeface="Arial Black" pitchFamily="34" charset="0"/>
              </a:rPr>
              <a:t>Востребованные специалисты в </a:t>
            </a:r>
            <a:r>
              <a:rPr lang="en-US" dirty="0">
                <a:solidFill>
                  <a:srgbClr val="002060"/>
                </a:solidFill>
                <a:effectLst/>
                <a:latin typeface="Arial Black" pitchFamily="34" charset="0"/>
              </a:rPr>
              <a:t>IT-</a:t>
            </a:r>
            <a:r>
              <a:rPr lang="ru-RU" dirty="0">
                <a:solidFill>
                  <a:srgbClr val="002060"/>
                </a:solidFill>
                <a:effectLst/>
                <a:latin typeface="Arial Black" pitchFamily="34" charset="0"/>
              </a:rPr>
              <a:t>области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972815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400" b="1" i="1" dirty="0">
                <a:solidFill>
                  <a:srgbClr val="002060"/>
                </a:solidFill>
              </a:rPr>
              <a:t>SMM специалист</a:t>
            </a:r>
            <a:r>
              <a:rPr lang="ru-RU" sz="2400" dirty="0">
                <a:solidFill>
                  <a:srgbClr val="002060"/>
                </a:solidFill>
              </a:rPr>
              <a:t>. Работает с социальными сетями (</a:t>
            </a:r>
            <a:r>
              <a:rPr lang="ru-RU" sz="2400" dirty="0" err="1">
                <a:solidFill>
                  <a:srgbClr val="002060"/>
                </a:solidFill>
              </a:rPr>
              <a:t>Instagram</a:t>
            </a:r>
            <a:r>
              <a:rPr lang="ru-RU" sz="2400" dirty="0">
                <a:solidFill>
                  <a:srgbClr val="002060"/>
                </a:solidFill>
              </a:rPr>
              <a:t>, </a:t>
            </a:r>
            <a:r>
              <a:rPr lang="ru-RU" sz="2400" dirty="0" err="1">
                <a:solidFill>
                  <a:srgbClr val="002060"/>
                </a:solidFill>
              </a:rPr>
              <a:t>Twitter</a:t>
            </a:r>
            <a:r>
              <a:rPr lang="ru-RU" sz="2400" dirty="0">
                <a:solidFill>
                  <a:srgbClr val="002060"/>
                </a:solidFill>
              </a:rPr>
              <a:t>, Мой Мир, Одноклассники, ВКонтакте, Facebook). Его основная рабочая задача – привлечь как можно большую аудиторию на тот или иной ресурс, чтобы продвигать определенный бренд, услуги или товары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dirty="0"/>
          </a:p>
        </p:txBody>
      </p:sp>
      <p:pic>
        <p:nvPicPr>
          <p:cNvPr id="4098" name="Picture 2" descr="http://cdn.bfm.ru/page/default/2014/12/19/msc13_richarda_0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3786190"/>
            <a:ext cx="4381484" cy="29230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0" name="Picture 4" descr="http://sterlitamak.ru/upload/iblock/9a7/9a74fadd2befa7657e0658b295ac72b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35696" y="5132892"/>
            <a:ext cx="2520280" cy="15726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8" name="Picture 4" descr="https://zavistnik.com/wp-content/uploads/2020/01/Frontend-razrabotchi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01008"/>
            <a:ext cx="2338869" cy="15598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DF00BEB-0F9E-42FD-B6F6-69E6841F1D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512" y="11088"/>
            <a:ext cx="933085" cy="881024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2060"/>
                </a:solidFill>
                <a:effectLst/>
                <a:latin typeface="Arial Black" pitchFamily="34" charset="0"/>
              </a:rPr>
              <a:t>Востребованные специалисты в </a:t>
            </a:r>
            <a:r>
              <a:rPr lang="en-US" dirty="0">
                <a:solidFill>
                  <a:srgbClr val="002060"/>
                </a:solidFill>
                <a:effectLst/>
                <a:latin typeface="Arial Black" pitchFamily="34" charset="0"/>
              </a:rPr>
              <a:t>IT-</a:t>
            </a:r>
            <a:r>
              <a:rPr lang="ru-RU" dirty="0">
                <a:solidFill>
                  <a:srgbClr val="002060"/>
                </a:solidFill>
                <a:effectLst/>
                <a:latin typeface="Arial Black" pitchFamily="34" charset="0"/>
              </a:rPr>
              <a:t>области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324743"/>
          </a:xfrm>
        </p:spPr>
        <p:txBody>
          <a:bodyPr>
            <a:normAutofit fontScale="92500" lnSpcReduction="20000"/>
          </a:bodyPr>
          <a:lstStyle/>
          <a:p>
            <a:pPr marL="0" indent="0" algn="ctr" fontAlgn="base">
              <a:spcBef>
                <a:spcPts val="0"/>
              </a:spcBef>
              <a:buNone/>
            </a:pPr>
            <a:r>
              <a:rPr lang="ru-RU" sz="2600" b="1" i="1" dirty="0">
                <a:solidFill>
                  <a:srgbClr val="002060"/>
                </a:solidFill>
              </a:rPr>
              <a:t>Оптимизатор сайтов или SEO специалист</a:t>
            </a:r>
            <a:endParaRPr lang="ru-RU" sz="2600" dirty="0">
              <a:solidFill>
                <a:srgbClr val="002060"/>
              </a:solidFill>
            </a:endParaRP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ru-RU" sz="2600" dirty="0">
                <a:solidFill>
                  <a:srgbClr val="002060"/>
                </a:solidFill>
              </a:rPr>
              <a:t>Должен хорошо развираться в поисковых системах, продвижении сайтов, основах интернет-маркетинга, копирайтинга</a:t>
            </a:r>
            <a:endParaRPr lang="ru-RU" dirty="0"/>
          </a:p>
        </p:txBody>
      </p:sp>
      <p:sp>
        <p:nvSpPr>
          <p:cNvPr id="3074" name="AutoShape 2" descr="https://cdn.elec.ru/_thumb/1200x900/i/c6/09/c6097db9f609d9b19f887e5227e0760ba927cf8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6" name="Picture 4" descr="https://static.baza.farpost.ru/v/1531863965524_bloc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2275" y="2708920"/>
            <a:ext cx="2762253" cy="19279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3779912" y="4725144"/>
            <a:ext cx="52920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dirty="0">
                <a:solidFill>
                  <a:srgbClr val="002060"/>
                </a:solidFill>
              </a:rPr>
              <a:t>Для работы с проектами необходимо знание сервисов и софтов, умение подбирать расширенное семантическое ядро и ключевые слова</a:t>
            </a:r>
          </a:p>
          <a:p>
            <a:pPr algn="ctr" fontAlgn="base"/>
            <a:r>
              <a:rPr lang="ru-RU" dirty="0">
                <a:solidFill>
                  <a:srgbClr val="002060"/>
                </a:solidFill>
              </a:rPr>
              <a:t>UX-дизайнер</a:t>
            </a:r>
          </a:p>
          <a:p>
            <a:pPr algn="ctr" fontAlgn="base"/>
            <a:r>
              <a:rPr lang="ru-RU" dirty="0">
                <a:solidFill>
                  <a:srgbClr val="002060"/>
                </a:solidFill>
              </a:rPr>
              <a:t> Отвечает за удобство пользования сайтами и приложениями</a:t>
            </a:r>
          </a:p>
          <a:p>
            <a:pPr algn="ctr" fontAlgn="base"/>
            <a:r>
              <a:rPr lang="ru-RU" dirty="0">
                <a:solidFill>
                  <a:srgbClr val="002060"/>
                </a:solidFill>
              </a:rPr>
              <a:t>Создает оптимальные и понятные интерфейсы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122" name="Picture 2" descr="https://lh3.googleusercontent.com/_uxGPdyjUN_MJs8MuU2VPBQpyn1zg0_3-Dc1DsRn4-3Szg_M_qzczodfo1AB-0IDM62GAlcdMNvkf4MeMPAvRA9tn210cbxwEGXGFp3X3XL38ZHSWKOpIY1NXyDwpKQ6Nr-vxl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326" y="4845580"/>
            <a:ext cx="2690586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static.tildacdn.com/tild6136-3864-4331-b635-616161383166/4925812112889819_b6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831276"/>
            <a:ext cx="2808312" cy="18735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CFB8FD6-1217-416F-9F9F-5DCDD9D6F1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512" y="11088"/>
            <a:ext cx="933085" cy="881024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2060"/>
                </a:solidFill>
                <a:effectLst/>
                <a:latin typeface="Arial Black" pitchFamily="34" charset="0"/>
              </a:rPr>
              <a:t>Какие профессии сейчас востребованы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76262"/>
            <a:ext cx="8229600" cy="1252736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400" dirty="0">
                <a:solidFill>
                  <a:srgbClr val="002060"/>
                </a:solidFill>
              </a:rPr>
              <a:t>Отталкиваться в своем выборе стоит как от собственных способностей и наклонностей,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dirty="0">
                <a:solidFill>
                  <a:srgbClr val="002060"/>
                </a:solidFill>
              </a:rPr>
              <a:t>так и от рыночной конъюнктуры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14400" y="5157192"/>
            <a:ext cx="77152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Например, в настоящее время на рынке наблюдается острый дефицит рабочих специальностей, без труда смогут трудоустроиться </a:t>
            </a:r>
            <a:r>
              <a:rPr lang="ru-RU" b="1" i="1" dirty="0">
                <a:solidFill>
                  <a:srgbClr val="002060"/>
                </a:solidFill>
              </a:rPr>
              <a:t>водители, продавцы продовольственных товаров, повара и обладатели строительных специальностей</a:t>
            </a:r>
            <a:r>
              <a:rPr lang="ru-RU" b="1" dirty="0">
                <a:solidFill>
                  <a:srgbClr val="002060"/>
                </a:solidFill>
              </a:rPr>
              <a:t>,</a:t>
            </a:r>
            <a:r>
              <a:rPr lang="ru-RU" dirty="0">
                <a:solidFill>
                  <a:srgbClr val="002060"/>
                </a:solidFill>
              </a:rPr>
              <a:t> среди работников высокой квалификации существует спрос на </a:t>
            </a:r>
            <a:r>
              <a:rPr lang="ru-RU" b="1" i="1" dirty="0">
                <a:solidFill>
                  <a:srgbClr val="002060"/>
                </a:solidFill>
              </a:rPr>
              <a:t>врачей, учителей, инженеров</a:t>
            </a:r>
            <a:endParaRPr lang="ru-RU" i="1" dirty="0">
              <a:solidFill>
                <a:srgbClr val="002060"/>
              </a:solidFill>
            </a:endParaRPr>
          </a:p>
        </p:txBody>
      </p:sp>
      <p:pic>
        <p:nvPicPr>
          <p:cNvPr id="4098" name="Picture 2" descr="http://tom-luchschool.edu.tomsk.ru/wp-content/uploads/2020/06/b679877d1e99e9be5da7abb7e744c2ac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63" t="8" b="3465"/>
          <a:stretch/>
        </p:blipFill>
        <p:spPr bwMode="auto">
          <a:xfrm>
            <a:off x="2950158" y="2419261"/>
            <a:ext cx="2853657" cy="26799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6E8D920-2619-41E6-B7F8-584A40C70A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088"/>
            <a:ext cx="933085" cy="881024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2349" y="124868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2060"/>
                </a:solidFill>
                <a:effectLst/>
                <a:latin typeface="Arial Black" pitchFamily="34" charset="0"/>
              </a:rPr>
              <a:t>Вымирающие профессии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3754760" cy="2404863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400" dirty="0">
                <a:solidFill>
                  <a:srgbClr val="002060"/>
                </a:solidFill>
              </a:rPr>
              <a:t>По мнению опытных специалистов-кадровиков через 10-15 лет уже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2060"/>
                </a:solidFill>
              </a:rPr>
              <a:t>не будут востребованы: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i="1" dirty="0">
                <a:solidFill>
                  <a:srgbClr val="002060"/>
                </a:solidFill>
              </a:rPr>
              <a:t>библиотекари,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i="1" dirty="0">
                <a:solidFill>
                  <a:srgbClr val="002060"/>
                </a:solidFill>
              </a:rPr>
              <a:t>системные администраторы, нотариусы, статистики, бухгалтера, лифтеры, вахтеры</a:t>
            </a:r>
            <a:r>
              <a:rPr lang="ru-RU" sz="2400" dirty="0">
                <a:solidFill>
                  <a:srgbClr val="002060"/>
                </a:solidFill>
              </a:rPr>
              <a:t>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605469" y="4005064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Их функции будут заменять современные компьютерные программы или роботизированная техника</a:t>
            </a:r>
          </a:p>
          <a:p>
            <a:pPr algn="ctr"/>
            <a:r>
              <a:rPr lang="ru-RU" dirty="0">
                <a:solidFill>
                  <a:srgbClr val="002060"/>
                </a:solidFill>
              </a:rPr>
              <a:t>Падение спроса на рынке труда в ближайшие годы ожидается на должность </a:t>
            </a:r>
            <a:r>
              <a:rPr lang="ru-RU" i="1" dirty="0">
                <a:solidFill>
                  <a:srgbClr val="002060"/>
                </a:solidFill>
              </a:rPr>
              <a:t>продавца, дублера, каскадера, офисного работника, юриста, редактора, корректора, журналиста, репортера, почтальона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3074" name="Picture 2" descr="https://kfund-media.com/wp-content/uploads/2017/07/640x281xinfo-proffesion-rus-1.jpg.pagespeed.ic.rtEP8382Gl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35" b="8981"/>
          <a:stretch/>
        </p:blipFill>
        <p:spPr bwMode="auto">
          <a:xfrm>
            <a:off x="203099" y="4293096"/>
            <a:ext cx="4262962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aif-s3.aif.ru/images/007/517/61d0b0f2e9b7e8a76eee6ff84f19cff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417638"/>
            <a:ext cx="3233625" cy="24376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B90D134-A453-4785-9951-6C40DD0991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84" y="6772"/>
            <a:ext cx="933085" cy="881024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641"/>
            <a:ext cx="8229600" cy="1008112"/>
          </a:xfrm>
        </p:spPr>
        <p:txBody>
          <a:bodyPr/>
          <a:lstStyle/>
          <a:p>
            <a:pPr algn="ctr">
              <a:buNone/>
            </a:pPr>
            <a:r>
              <a:rPr lang="ru-RU" b="1" dirty="0">
                <a:solidFill>
                  <a:srgbClr val="002060"/>
                </a:solidFill>
              </a:rPr>
              <a:t>Спасибо за внимание!</a:t>
            </a:r>
          </a:p>
          <a:p>
            <a:pPr algn="ctr">
              <a:buNone/>
            </a:pPr>
            <a:endParaRPr lang="ru-RU" dirty="0"/>
          </a:p>
          <a:p>
            <a:pPr algn="ctr">
              <a:buNone/>
            </a:pPr>
            <a:endParaRPr lang="ru-RU" dirty="0"/>
          </a:p>
          <a:p>
            <a:pPr algn="ctr">
              <a:buNone/>
            </a:pPr>
            <a:endParaRPr lang="ru-RU" dirty="0"/>
          </a:p>
        </p:txBody>
      </p:sp>
      <p:pic>
        <p:nvPicPr>
          <p:cNvPr id="2050" name="Picture 2" descr="https://www.dymka.com.ua/wp-content/uploads/2020/06/chto_takoe_samooprededleni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652" y="980728"/>
            <a:ext cx="6264696" cy="38945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077494" y="5659661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2ACB064-0B72-4C18-9F12-6EA424DFD7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088"/>
            <a:ext cx="933085" cy="881024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3471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2060"/>
                </a:solidFill>
                <a:effectLst/>
                <a:latin typeface="Arial Black" pitchFamily="34" charset="0"/>
              </a:rPr>
              <a:t>Востребованные профессии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1"/>
            <a:ext cx="8229600" cy="1872207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400" dirty="0">
                <a:solidFill>
                  <a:srgbClr val="002060"/>
                </a:solidFill>
              </a:rPr>
              <a:t>Каждый молодой человек сегодня сталкивается с вопросом – на кого пойти учиться, чтобы хорошо зарабатывать в будущем и полностью обеспечивать свою семью</a:t>
            </a:r>
          </a:p>
        </p:txBody>
      </p:sp>
      <p:pic>
        <p:nvPicPr>
          <p:cNvPr id="16385" name="Picture 1" descr="D:\Documents and Settings\Psiholog\Рабочий стол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56029" y="2733152"/>
            <a:ext cx="4231942" cy="2007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755576" y="4941168"/>
            <a:ext cx="74888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</a:rPr>
              <a:t>Специалисты тщательно изучили нынешние потребности рынка труда, сгруппировали самые востребованные профессии в 2023-2025 году в отдельный список </a:t>
            </a:r>
            <a:endParaRPr lang="ru-RU" sz="24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754D239-F2F3-40CB-9287-464E42BA9C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726" y="25781"/>
            <a:ext cx="1019700" cy="962807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643998" cy="11430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2060"/>
                </a:solidFill>
                <a:latin typeface="Arial Black" pitchFamily="34" charset="0"/>
              </a:rPr>
              <a:t>Лучшие профессии для девушек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fontAlgn="base">
              <a:buClr>
                <a:srgbClr val="002060"/>
              </a:buClr>
            </a:pPr>
            <a:r>
              <a:rPr lang="ru-RU" dirty="0">
                <a:solidFill>
                  <a:srgbClr val="002060"/>
                </a:solidFill>
              </a:rPr>
              <a:t>Игропедагог</a:t>
            </a:r>
          </a:p>
          <a:p>
            <a:pPr fontAlgn="base">
              <a:buClr>
                <a:srgbClr val="002060"/>
              </a:buClr>
            </a:pPr>
            <a:r>
              <a:rPr lang="ru-RU" dirty="0">
                <a:solidFill>
                  <a:srgbClr val="002060"/>
                </a:solidFill>
              </a:rPr>
              <a:t>Логопед-дефектолог</a:t>
            </a:r>
          </a:p>
          <a:p>
            <a:pPr fontAlgn="base">
              <a:buClr>
                <a:srgbClr val="002060"/>
              </a:buClr>
            </a:pPr>
            <a:r>
              <a:rPr lang="ru-RU" dirty="0">
                <a:solidFill>
                  <a:srgbClr val="002060"/>
                </a:solidFill>
              </a:rPr>
              <a:t>Менеджер по космотуризму</a:t>
            </a:r>
          </a:p>
          <a:p>
            <a:pPr fontAlgn="base">
              <a:buClr>
                <a:srgbClr val="002060"/>
              </a:buClr>
            </a:pPr>
            <a:r>
              <a:rPr lang="ru-RU" dirty="0">
                <a:solidFill>
                  <a:srgbClr val="002060"/>
                </a:solidFill>
              </a:rPr>
              <a:t>Наномедик</a:t>
            </a:r>
          </a:p>
          <a:p>
            <a:pPr fontAlgn="base">
              <a:buClr>
                <a:srgbClr val="002060"/>
              </a:buClr>
            </a:pPr>
            <a:r>
              <a:rPr lang="ru-RU" dirty="0">
                <a:solidFill>
                  <a:srgbClr val="002060"/>
                </a:solidFill>
              </a:rPr>
              <a:t>Психолог</a:t>
            </a:r>
          </a:p>
          <a:p>
            <a:pPr fontAlgn="base">
              <a:buClr>
                <a:srgbClr val="002060"/>
              </a:buClr>
            </a:pPr>
            <a:r>
              <a:rPr lang="ru-RU" dirty="0">
                <a:solidFill>
                  <a:srgbClr val="002060"/>
                </a:solidFill>
              </a:rPr>
              <a:t>Риелтор</a:t>
            </a:r>
          </a:p>
          <a:p>
            <a:pPr fontAlgn="base">
              <a:buClr>
                <a:srgbClr val="002060"/>
              </a:buClr>
            </a:pPr>
            <a:r>
              <a:rPr lang="ru-RU" dirty="0">
                <a:solidFill>
                  <a:srgbClr val="002060"/>
                </a:solidFill>
              </a:rPr>
              <a:t>Технолог пищевой промышленности</a:t>
            </a:r>
          </a:p>
          <a:p>
            <a:pPr fontAlgn="base">
              <a:buClr>
                <a:srgbClr val="002060"/>
              </a:buClr>
            </a:pPr>
            <a:r>
              <a:rPr lang="ru-RU" dirty="0">
                <a:solidFill>
                  <a:srgbClr val="002060"/>
                </a:solidFill>
              </a:rPr>
              <a:t>Дизайнер</a:t>
            </a:r>
          </a:p>
          <a:p>
            <a:pPr fontAlgn="base">
              <a:buClr>
                <a:srgbClr val="002060"/>
              </a:buClr>
            </a:pPr>
            <a:r>
              <a:rPr lang="ru-RU" dirty="0">
                <a:solidFill>
                  <a:srgbClr val="002060"/>
                </a:solidFill>
              </a:rPr>
              <a:t>Модельер</a:t>
            </a:r>
          </a:p>
          <a:p>
            <a:pPr fontAlgn="base">
              <a:buClr>
                <a:srgbClr val="002060"/>
              </a:buClr>
            </a:pPr>
            <a:r>
              <a:rPr lang="ru-RU" dirty="0">
                <a:solidFill>
                  <a:srgbClr val="002060"/>
                </a:solidFill>
              </a:rPr>
              <a:t>Косметолог</a:t>
            </a:r>
          </a:p>
          <a:p>
            <a:pPr fontAlgn="base">
              <a:buClr>
                <a:srgbClr val="002060"/>
              </a:buClr>
            </a:pPr>
            <a:r>
              <a:rPr lang="ru-RU" dirty="0">
                <a:solidFill>
                  <a:srgbClr val="002060"/>
                </a:solidFill>
              </a:rPr>
              <a:t>Повар</a:t>
            </a:r>
          </a:p>
          <a:p>
            <a:pPr fontAlgn="base">
              <a:buClr>
                <a:srgbClr val="002060"/>
              </a:buClr>
            </a:pPr>
            <a:r>
              <a:rPr lang="ru-RU" dirty="0">
                <a:solidFill>
                  <a:srgbClr val="002060"/>
                </a:solidFill>
              </a:rPr>
              <a:t>Менеджер по рекламе</a:t>
            </a:r>
          </a:p>
        </p:txBody>
      </p:sp>
      <p:pic>
        <p:nvPicPr>
          <p:cNvPr id="15361" name="Picture 1" descr="D:\Documents and Settings\Psiholog\Рабочий стол\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94" y="1357298"/>
            <a:ext cx="3436199" cy="22860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363" name="Picture 3" descr="http://st.depositphotos.com/1003368/1322/i/450/depositphotos_13220421-stock-photo-beautiful-business-woman-on-th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4429132"/>
            <a:ext cx="3357546" cy="22383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0A5AA0A-06C6-4B24-AA68-0D94DC0126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532" y="161937"/>
            <a:ext cx="867174" cy="818791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2060"/>
                </a:solidFill>
                <a:effectLst/>
                <a:latin typeface="Arial Black" pitchFamily="34" charset="0"/>
              </a:rPr>
              <a:t>Лучшие профессии </a:t>
            </a:r>
            <a:br>
              <a:rPr lang="ru-RU" dirty="0">
                <a:solidFill>
                  <a:srgbClr val="002060"/>
                </a:solidFill>
                <a:effectLst/>
                <a:latin typeface="Arial Black" pitchFamily="34" charset="0"/>
              </a:rPr>
            </a:br>
            <a:r>
              <a:rPr lang="ru-RU" dirty="0">
                <a:solidFill>
                  <a:srgbClr val="002060"/>
                </a:solidFill>
                <a:effectLst/>
                <a:latin typeface="Arial Black" pitchFamily="34" charset="0"/>
              </a:rPr>
              <a:t>для девушек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620888"/>
          </a:xfrm>
        </p:spPr>
        <p:txBody>
          <a:bodyPr>
            <a:normAutofit fontScale="85000" lnSpcReduction="10000"/>
          </a:bodyPr>
          <a:lstStyle/>
          <a:p>
            <a:pPr marL="0" indent="0" algn="ctr" fontAlgn="base">
              <a:spcBef>
                <a:spcPts val="0"/>
              </a:spcBef>
              <a:buNone/>
            </a:pPr>
            <a:r>
              <a:rPr lang="ru-RU" dirty="0">
                <a:solidFill>
                  <a:srgbClr val="002060"/>
                </a:solidFill>
              </a:rPr>
              <a:t>Сюда же можно отнести труд маркетолога, фармацевта, спортивного тренера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ru-RU" dirty="0">
                <a:solidFill>
                  <a:srgbClr val="002060"/>
                </a:solidFill>
              </a:rPr>
              <a:t>Именно в этих профессиях каждая женщина может раскрыть свой потенциал, сохранить при этом активную жизненную позицию и совмещать любимую работу с заботой о семье</a:t>
            </a:r>
          </a:p>
          <a:p>
            <a:pPr marL="0" indent="0" algn="ctr">
              <a:spcBef>
                <a:spcPts val="0"/>
              </a:spcBef>
              <a:buNone/>
            </a:pPr>
            <a:br>
              <a:rPr lang="ru-RU" dirty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4338" name="AutoShape 2" descr="https://vzakon.com/wp-content/uploads/2014/08/otpusk-po-uxodu-za-rebenkom-500x33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0" name="AutoShape 4" descr="https://ipshnik.com/wp-content/uploads/2016/07/577d16fd83282-1024x68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41" name="Picture 5" descr="D:\Documents and Settings\Psiholog\Рабочий стол\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55776" y="3573016"/>
            <a:ext cx="4214842" cy="28106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41514C7-B7E7-429F-BEB7-284AC7EF62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6" y="66530"/>
            <a:ext cx="1420491" cy="1341236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2060"/>
                </a:solidFill>
                <a:latin typeface="Arial Black" pitchFamily="34" charset="0"/>
              </a:rPr>
              <a:t>Высокооплачиваемые профессии для мужчин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764904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400" dirty="0">
                <a:solidFill>
                  <a:srgbClr val="002060"/>
                </a:solidFill>
              </a:rPr>
              <a:t>Экономика России в 2023-2025 году продолжит развиваться и будет требовать все больше опытных специалистов в области энергосбережения, консалтинга, промышленности, поэтому для мужчин существует свой отдельный список высокооплачиваемых и востребованных профессий</a:t>
            </a:r>
          </a:p>
        </p:txBody>
      </p:sp>
      <p:sp>
        <p:nvSpPr>
          <p:cNvPr id="13314" name="AutoShape 2" descr="https://medicalplanet.su/telemedicina/12/mugsidet1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16" name="AutoShape 4" descr="https://medicalplanet.su/telemedicina/12/mugsidet1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20" name="Picture 8" descr="https://i2.wp.com/kartinkinaden.ru/uploads/posts/2016-05/thumbs/1462364404_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32482" y="4547668"/>
            <a:ext cx="3832316" cy="21240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322" name="AutoShape 10" descr="https://fsd.kopilkaurokov.ru/up/html/2019/11/21/k_5dd62e2fa2929/528003_2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24" name="Picture 12" descr="http://spb.proforientator.ru/upload/img/publications/stati/prof_m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1707" y="4005064"/>
            <a:ext cx="3941654" cy="21431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7E63797-DC2F-4938-BC6D-5F1F2A1ADE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532" y="161937"/>
            <a:ext cx="1019700" cy="962807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33910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002060"/>
                </a:solidFill>
                <a:effectLst/>
                <a:latin typeface="Arial Black" pitchFamily="34" charset="0"/>
              </a:rPr>
              <a:t>Высокооплачиваемые профессии для мужчин в сферах: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571612"/>
            <a:ext cx="8472518" cy="4737113"/>
          </a:xfrm>
        </p:spPr>
        <p:txBody>
          <a:bodyPr>
            <a:normAutofit lnSpcReduction="10000"/>
          </a:bodyPr>
          <a:lstStyle/>
          <a:p>
            <a:pPr fontAlgn="base">
              <a:buClr>
                <a:srgbClr val="002060"/>
              </a:buClr>
            </a:pPr>
            <a:r>
              <a:rPr lang="ru-RU" sz="2600" dirty="0">
                <a:solidFill>
                  <a:srgbClr val="002060"/>
                </a:solidFill>
              </a:rPr>
              <a:t>Военно-промышленного комплекса</a:t>
            </a:r>
          </a:p>
          <a:p>
            <a:pPr fontAlgn="base">
              <a:buClr>
                <a:srgbClr val="002060"/>
              </a:buClr>
            </a:pPr>
            <a:r>
              <a:rPr lang="ru-RU" sz="2600" dirty="0">
                <a:solidFill>
                  <a:srgbClr val="002060"/>
                </a:solidFill>
              </a:rPr>
              <a:t>Космической отрасли</a:t>
            </a:r>
          </a:p>
          <a:p>
            <a:pPr fontAlgn="base">
              <a:buClr>
                <a:srgbClr val="002060"/>
              </a:buClr>
            </a:pPr>
            <a:r>
              <a:rPr lang="ru-RU" sz="2600" dirty="0">
                <a:solidFill>
                  <a:srgbClr val="002060"/>
                </a:solidFill>
              </a:rPr>
              <a:t>Сити-фермерства</a:t>
            </a:r>
          </a:p>
          <a:p>
            <a:pPr fontAlgn="base">
              <a:buClr>
                <a:srgbClr val="002060"/>
              </a:buClr>
            </a:pPr>
            <a:r>
              <a:rPr lang="ru-RU" sz="2600" dirty="0">
                <a:solidFill>
                  <a:srgbClr val="002060"/>
                </a:solidFill>
              </a:rPr>
              <a:t>Киберпротезирования</a:t>
            </a:r>
          </a:p>
          <a:p>
            <a:pPr fontAlgn="base">
              <a:buClr>
                <a:srgbClr val="002060"/>
              </a:buClr>
            </a:pPr>
            <a:r>
              <a:rPr lang="ru-RU" sz="2600" dirty="0">
                <a:solidFill>
                  <a:srgbClr val="002060"/>
                </a:solidFill>
              </a:rPr>
              <a:t>Инженерного дела</a:t>
            </a:r>
          </a:p>
          <a:p>
            <a:pPr fontAlgn="base">
              <a:buClr>
                <a:srgbClr val="002060"/>
              </a:buClr>
            </a:pPr>
            <a:r>
              <a:rPr lang="ru-RU" sz="2600" dirty="0">
                <a:solidFill>
                  <a:srgbClr val="002060"/>
                </a:solidFill>
              </a:rPr>
              <a:t>Строительства</a:t>
            </a:r>
          </a:p>
          <a:p>
            <a:pPr fontAlgn="base">
              <a:buClr>
                <a:srgbClr val="002060"/>
              </a:buClr>
            </a:pPr>
            <a:r>
              <a:rPr lang="ru-RU" sz="2600" dirty="0">
                <a:solidFill>
                  <a:srgbClr val="002060"/>
                </a:solidFill>
              </a:rPr>
              <a:t>Горнодобывающей и </a:t>
            </a:r>
          </a:p>
          <a:p>
            <a:pPr fontAlgn="base">
              <a:buClr>
                <a:srgbClr val="002060"/>
              </a:buClr>
              <a:buNone/>
            </a:pPr>
            <a:r>
              <a:rPr lang="ru-RU" sz="2600" dirty="0">
                <a:solidFill>
                  <a:srgbClr val="002060"/>
                </a:solidFill>
              </a:rPr>
              <a:t>        металлургической отрасли</a:t>
            </a:r>
          </a:p>
          <a:p>
            <a:pPr fontAlgn="base">
              <a:buClr>
                <a:srgbClr val="002060"/>
              </a:buClr>
            </a:pPr>
            <a:r>
              <a:rPr lang="ru-RU" sz="2600" dirty="0">
                <a:solidFill>
                  <a:srgbClr val="002060"/>
                </a:solidFill>
              </a:rPr>
              <a:t>Общественного питания</a:t>
            </a:r>
          </a:p>
          <a:p>
            <a:pPr fontAlgn="base">
              <a:buClr>
                <a:srgbClr val="002060"/>
              </a:buClr>
            </a:pPr>
            <a:r>
              <a:rPr lang="ru-RU" sz="2600" dirty="0">
                <a:solidFill>
                  <a:srgbClr val="002060"/>
                </a:solidFill>
              </a:rPr>
              <a:t>Программирования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2290" name="Picture 2" descr="D:\Documents and Settings\Psiholog\Рабочий стол\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074" y="1428736"/>
            <a:ext cx="2691996" cy="1514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291" name="Picture 3" descr="D:\Documents and Settings\Psiholog\Рабочий стол\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05302" y="3018265"/>
            <a:ext cx="2438400" cy="16271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293" name="Picture 5" descr="http://atlasprofdv.ru/images/stories/dsc0918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240" y="4365104"/>
            <a:ext cx="2214546" cy="21748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62DF1DE-55A4-4F1F-ADCB-5F61B90E42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726" y="66675"/>
            <a:ext cx="896334" cy="846324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2060"/>
                </a:solidFill>
                <a:effectLst/>
                <a:latin typeface="Arial Black" pitchFamily="34" charset="0"/>
              </a:rPr>
              <a:t>Высокооплачиваемые профессии для мужчин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396751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dirty="0">
                <a:solidFill>
                  <a:srgbClr val="002060"/>
                </a:solidFill>
              </a:rPr>
              <a:t>В перспективе также будут активно приглашаться на работу </a:t>
            </a:r>
            <a:r>
              <a:rPr lang="ru-RU" b="1" dirty="0">
                <a:solidFill>
                  <a:srgbClr val="002060"/>
                </a:solidFill>
              </a:rPr>
              <a:t>шахтеры, ученые, монтажники, сантехники, электрики, летчики, моряки, сварщики</a:t>
            </a:r>
            <a:endParaRPr lang="ru-RU" dirty="0">
              <a:solidFill>
                <a:srgbClr val="002060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i="1" dirty="0">
                <a:solidFill>
                  <a:srgbClr val="002060"/>
                </a:solidFill>
              </a:rPr>
              <a:t>Эти направления подходят именно представителям сильной половины человечества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57200" y="5266328"/>
            <a:ext cx="81369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Волевой и умный руководитель мужского пола всегда требуется для оптимизации и организации любого производственного процесса, </a:t>
            </a:r>
          </a:p>
          <a:p>
            <a:pPr algn="ctr"/>
            <a:r>
              <a:rPr lang="ru-RU" dirty="0">
                <a:solidFill>
                  <a:srgbClr val="002060"/>
                </a:solidFill>
              </a:rPr>
              <a:t>планирования и проектирования, </a:t>
            </a:r>
          </a:p>
          <a:p>
            <a:pPr algn="ctr"/>
            <a:r>
              <a:rPr lang="ru-RU" dirty="0">
                <a:solidFill>
                  <a:srgbClr val="002060"/>
                </a:solidFill>
              </a:rPr>
              <a:t>а также </a:t>
            </a:r>
            <a:r>
              <a:rPr lang="ru-RU" i="1" u="sng" dirty="0">
                <a:solidFill>
                  <a:srgbClr val="002060"/>
                </a:solidFill>
              </a:rPr>
              <a:t>научных исследований в области фармацевтики, нано- и биотехнологий</a:t>
            </a:r>
            <a:r>
              <a:rPr lang="ru-RU" dirty="0"/>
              <a:t>.</a:t>
            </a:r>
          </a:p>
        </p:txBody>
      </p:sp>
      <p:pic>
        <p:nvPicPr>
          <p:cNvPr id="9218" name="Picture 2" descr="https://cache3.youla.io/files/images/780_780/5c/a3/5ca31cabec9855262a21c9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926068"/>
            <a:ext cx="2340260" cy="23402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xn----7sbabbhqgpmdb2dgbabdlcy7ax2h.xn--p1ai/upload/iblock/499/499c62c610a1baece7259e8413ffea7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439" y="2708920"/>
            <a:ext cx="1728192" cy="1152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s://www.aptgroup.it/wp-content/uploads/2020/04/foto-evento-webinar-norma-cei-pes-pav-pei-apt-safety-group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5234" y="4101000"/>
            <a:ext cx="2219672" cy="1165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https://vinzite.com/wp-content/uploads/2019/01/Hiring-Right-Electrician-1170x55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96198"/>
            <a:ext cx="2452116" cy="1152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https://www.vd-technics.com/img/news/230412-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7422" y="2708920"/>
            <a:ext cx="1556338" cy="11672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B923642-847E-4480-B604-000611987F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2532" y="161937"/>
            <a:ext cx="882908" cy="833647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2060"/>
                </a:solidFill>
                <a:effectLst/>
                <a:latin typeface="Arial Black" pitchFamily="34" charset="0"/>
              </a:rPr>
              <a:t>Рынок труда в области промышленности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186766" cy="4708525"/>
          </a:xfrm>
        </p:spPr>
        <p:txBody>
          <a:bodyPr>
            <a:normAutofit/>
          </a:bodyPr>
          <a:lstStyle/>
          <a:p>
            <a:pPr marL="0" indent="0" algn="just" fontAlgn="base">
              <a:spcBef>
                <a:spcPts val="0"/>
              </a:spcBef>
              <a:buNone/>
            </a:pPr>
            <a:r>
              <a:rPr lang="ru-RU" b="1" dirty="0">
                <a:solidFill>
                  <a:srgbClr val="002060"/>
                </a:solidFill>
              </a:rPr>
              <a:t>Без работы в будущем не останутся студенты, которые выбрали следующие востребованные профессии</a:t>
            </a:r>
            <a:r>
              <a:rPr lang="ru-RU" dirty="0">
                <a:solidFill>
                  <a:srgbClr val="002060"/>
                </a:solidFill>
              </a:rPr>
              <a:t>:</a:t>
            </a:r>
          </a:p>
          <a:p>
            <a:pPr marL="0" indent="0" algn="just" fontAlgn="base">
              <a:spcBef>
                <a:spcPts val="0"/>
              </a:spcBef>
              <a:buNone/>
            </a:pPr>
            <a:r>
              <a:rPr lang="ru-RU" sz="2400" dirty="0">
                <a:solidFill>
                  <a:srgbClr val="002060"/>
                </a:solidFill>
              </a:rPr>
              <a:t>1) пильщики, слесари, токари, лесорубы</a:t>
            </a:r>
          </a:p>
          <a:p>
            <a:pPr marL="0" indent="0" algn="just" fontAlgn="base">
              <a:spcBef>
                <a:spcPts val="0"/>
              </a:spcBef>
              <a:buNone/>
            </a:pPr>
            <a:r>
              <a:rPr lang="ru-RU" sz="2400" dirty="0">
                <a:solidFill>
                  <a:srgbClr val="002060"/>
                </a:solidFill>
              </a:rPr>
              <a:t>2) закройщики, швеи, текстильщики</a:t>
            </a:r>
          </a:p>
          <a:p>
            <a:pPr marL="0" indent="0" algn="just" fontAlgn="base">
              <a:spcBef>
                <a:spcPts val="0"/>
              </a:spcBef>
              <a:buNone/>
            </a:pPr>
            <a:r>
              <a:rPr lang="ru-RU" sz="2400" dirty="0">
                <a:solidFill>
                  <a:srgbClr val="002060"/>
                </a:solidFill>
              </a:rPr>
              <a:t>3) операторы промышленного оборудования </a:t>
            </a:r>
          </a:p>
          <a:p>
            <a:pPr marL="0" indent="0" algn="just" fontAlgn="base">
              <a:spcBef>
                <a:spcPts val="0"/>
              </a:spcBef>
              <a:buNone/>
            </a:pPr>
            <a:r>
              <a:rPr lang="ru-RU" sz="2400" dirty="0">
                <a:solidFill>
                  <a:srgbClr val="002060"/>
                </a:solidFill>
              </a:rPr>
              <a:t>      (машинисты, бурильщики)</a:t>
            </a:r>
          </a:p>
          <a:p>
            <a:pPr marL="0" indent="0" algn="just" fontAlgn="base">
              <a:spcBef>
                <a:spcPts val="0"/>
              </a:spcBef>
              <a:buNone/>
            </a:pPr>
            <a:r>
              <a:rPr lang="ru-RU" sz="2400" dirty="0">
                <a:solidFill>
                  <a:srgbClr val="002060"/>
                </a:solidFill>
              </a:rPr>
              <a:t>4) нефтехимики, химики,</a:t>
            </a:r>
          </a:p>
          <a:p>
            <a:pPr marL="0" indent="0" algn="just" fontAlgn="base">
              <a:spcBef>
                <a:spcPts val="0"/>
              </a:spcBef>
              <a:buNone/>
            </a:pPr>
            <a:r>
              <a:rPr lang="ru-RU" sz="2400" dirty="0">
                <a:solidFill>
                  <a:srgbClr val="002060"/>
                </a:solidFill>
              </a:rPr>
              <a:t>       биотехнологи</a:t>
            </a:r>
          </a:p>
          <a:p>
            <a:pPr marL="0" indent="0" algn="just" fontAlgn="base">
              <a:spcBef>
                <a:spcPts val="0"/>
              </a:spcBef>
              <a:buNone/>
            </a:pPr>
            <a:r>
              <a:rPr lang="ru-RU" sz="2400" dirty="0">
                <a:solidFill>
                  <a:srgbClr val="002060"/>
                </a:solidFill>
              </a:rPr>
              <a:t>5) инженеры-конструкторы и</a:t>
            </a:r>
          </a:p>
          <a:p>
            <a:pPr marL="0" indent="0" algn="just" fontAlgn="base">
              <a:spcBef>
                <a:spcPts val="0"/>
              </a:spcBef>
              <a:buNone/>
            </a:pPr>
            <a:r>
              <a:rPr lang="ru-RU" sz="2400" dirty="0">
                <a:solidFill>
                  <a:srgbClr val="002060"/>
                </a:solidFill>
              </a:rPr>
              <a:t> разработчики</a:t>
            </a:r>
            <a:endParaRPr lang="ru-RU" dirty="0">
              <a:solidFill>
                <a:srgbClr val="002060"/>
              </a:solidFill>
            </a:endParaRPr>
          </a:p>
          <a:p>
            <a:pPr marL="0" indent="0" algn="just">
              <a:spcBef>
                <a:spcPts val="0"/>
              </a:spcBef>
            </a:pP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242" name="Picture 2" descr="http://wkazarin.ru/wp-content/uploads/2009/01/matrixaust-general-fabrication-03-1024x68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53545" y="4077072"/>
            <a:ext cx="3889002" cy="25939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62BE9FC-7BB4-40EC-B32F-5473B03F21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0"/>
            <a:ext cx="943437" cy="890799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2060"/>
                </a:solidFill>
                <a:latin typeface="Arial Black" pitchFamily="34" charset="0"/>
              </a:rPr>
              <a:t>Рынок труда в области промышленности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900807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dirty="0">
                <a:solidFill>
                  <a:srgbClr val="002060"/>
                </a:solidFill>
              </a:rPr>
              <a:t>Специалисты отмечают, что на рынке трудовых ресурсов сегодня ощущается сильный «кадровый голод» на </a:t>
            </a:r>
            <a:r>
              <a:rPr lang="ru-RU" b="1" i="1" dirty="0">
                <a:solidFill>
                  <a:srgbClr val="002060"/>
                </a:solidFill>
              </a:rPr>
              <a:t>технологов энергетической, газовой, золотодобывающей, угольной промышленности, цветной и черной металлургии, ядерной технологии</a:t>
            </a:r>
            <a:r>
              <a:rPr lang="ru-RU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77275" y="5877272"/>
            <a:ext cx="73894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Молодым работникам со знаниями в этих областях всегда будут предлагать хорошие рабочие места</a:t>
            </a:r>
          </a:p>
        </p:txBody>
      </p:sp>
      <p:pic>
        <p:nvPicPr>
          <p:cNvPr id="8194" name="Picture 2" descr="https://e.sfu-kras.ru/pluginfile.php/1616275/course/overviewfiles/2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501008"/>
            <a:ext cx="4248472" cy="23637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CAEE477-261D-4E8A-A76E-C111302A83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13" y="65187"/>
            <a:ext cx="867174" cy="818791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Предприниматель</Template>
  <TotalTime>369</TotalTime>
  <Words>770</Words>
  <Application>Microsoft Office PowerPoint</Application>
  <PresentationFormat>Экран (4:3)</PresentationFormat>
  <Paragraphs>99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7" baseType="lpstr">
      <vt:lpstr>Arial</vt:lpstr>
      <vt:lpstr>Arial Black</vt:lpstr>
      <vt:lpstr>Book Antiqua</vt:lpstr>
      <vt:lpstr>Calibri</vt:lpstr>
      <vt:lpstr>Lucida Sans</vt:lpstr>
      <vt:lpstr>Times New Roman</vt:lpstr>
      <vt:lpstr>Wingdings</vt:lpstr>
      <vt:lpstr>Wingdings 2</vt:lpstr>
      <vt:lpstr>Wingdings 3</vt:lpstr>
      <vt:lpstr>Апекс</vt:lpstr>
      <vt:lpstr>Востребованные профессии 2023-2025</vt:lpstr>
      <vt:lpstr>Востребованные профессии</vt:lpstr>
      <vt:lpstr>Лучшие профессии для девушек</vt:lpstr>
      <vt:lpstr>Лучшие профессии  для девушек</vt:lpstr>
      <vt:lpstr>Высокооплачиваемые профессии для мужчин</vt:lpstr>
      <vt:lpstr>Высокооплачиваемые профессии для мужчин в сферах:</vt:lpstr>
      <vt:lpstr>Высокооплачиваемые профессии для мужчин</vt:lpstr>
      <vt:lpstr>Рынок труда в области промышленности</vt:lpstr>
      <vt:lpstr>Рынок труда в области промышленности</vt:lpstr>
      <vt:lpstr>Медицинские профессии</vt:lpstr>
      <vt:lpstr>Медицинские профессии</vt:lpstr>
      <vt:lpstr>Востребованные специалисты в IT-области</vt:lpstr>
      <vt:lpstr>Востребованные специалисты в IT-области</vt:lpstr>
      <vt:lpstr>Востребованные специалисты в IT-области</vt:lpstr>
      <vt:lpstr>Какие профессии сейчас востребованы</vt:lpstr>
      <vt:lpstr>Вымирающие профессии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ТОП 50 востребованных профессий</dc:title>
  <dc:creator>Diag1</dc:creator>
  <cp:lastModifiedBy>Polina Nichkova</cp:lastModifiedBy>
  <cp:revision>40</cp:revision>
  <dcterms:modified xsi:type="dcterms:W3CDTF">2023-11-28T12:06:58Z</dcterms:modified>
</cp:coreProperties>
</file>