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2" r:id="rId4"/>
    <p:sldId id="279" r:id="rId5"/>
    <p:sldId id="280" r:id="rId6"/>
    <p:sldId id="281" r:id="rId7"/>
    <p:sldId id="282" r:id="rId8"/>
    <p:sldId id="284" r:id="rId9"/>
    <p:sldId id="285" r:id="rId10"/>
    <p:sldId id="283" r:id="rId11"/>
    <p:sldId id="278" r:id="rId12"/>
    <p:sldId id="264" r:id="rId13"/>
    <p:sldId id="290" r:id="rId14"/>
    <p:sldId id="270" r:id="rId15"/>
    <p:sldId id="277" r:id="rId16"/>
    <p:sldId id="275" r:id="rId17"/>
    <p:sldId id="287" r:id="rId18"/>
    <p:sldId id="288" r:id="rId19"/>
    <p:sldId id="289" r:id="rId20"/>
    <p:sldId id="267" r:id="rId21"/>
    <p:sldId id="26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60" autoAdjust="0"/>
    <p:restoredTop sz="94660"/>
  </p:normalViewPr>
  <p:slideViewPr>
    <p:cSldViewPr>
      <p:cViewPr varScale="1">
        <p:scale>
          <a:sx n="79" d="100"/>
          <a:sy n="79" d="100"/>
        </p:scale>
        <p:origin x="96" y="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0D894C-0D9E-498A-91C4-A1EA435CB6FF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B253F-8975-4101-9DD3-234C18679E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360778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0D894C-0D9E-498A-91C4-A1EA435CB6FF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B253F-8975-4101-9DD3-234C18679E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889983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0D894C-0D9E-498A-91C4-A1EA435CB6FF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B253F-8975-4101-9DD3-234C18679E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571701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0D894C-0D9E-498A-91C4-A1EA435CB6FF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B253F-8975-4101-9DD3-234C18679E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631795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0D894C-0D9E-498A-91C4-A1EA435CB6FF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B253F-8975-4101-9DD3-234C18679E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72129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0D894C-0D9E-498A-91C4-A1EA435CB6FF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B253F-8975-4101-9DD3-234C18679E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626397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0D894C-0D9E-498A-91C4-A1EA435CB6FF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B253F-8975-4101-9DD3-234C18679E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237587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0D894C-0D9E-498A-91C4-A1EA435CB6FF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B253F-8975-4101-9DD3-234C18679E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481905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0D894C-0D9E-498A-91C4-A1EA435CB6FF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B253F-8975-4101-9DD3-234C18679E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497830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0D894C-0D9E-498A-91C4-A1EA435CB6FF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B253F-8975-4101-9DD3-234C18679E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186241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0D894C-0D9E-498A-91C4-A1EA435CB6FF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B253F-8975-4101-9DD3-234C18679E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232999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D0D894C-0D9E-498A-91C4-A1EA435CB6FF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5CB253F-8975-4101-9DD3-234C18679E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124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55576" y="1406594"/>
            <a:ext cx="7772400" cy="1428759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Парикмахер (топ – 50)</a:t>
            </a:r>
          </a:p>
        </p:txBody>
      </p:sp>
      <p:sp>
        <p:nvSpPr>
          <p:cNvPr id="7" name="Прямоугольник 20"/>
          <p:cNvSpPr>
            <a:spLocks noChangeArrowheads="1"/>
          </p:cNvSpPr>
          <p:nvPr/>
        </p:nvSpPr>
        <p:spPr bwMode="auto">
          <a:xfrm>
            <a:off x="571500" y="214313"/>
            <a:ext cx="7858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Челябинской области</a:t>
            </a:r>
            <a:br>
              <a:rPr lang="ru-RU" alt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ГБНОУ «Образовательный комплекс «СМЕНА»</a:t>
            </a:r>
            <a:r>
              <a:rPr lang="ru-RU" altLang="ru-RU" sz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ru-RU" sz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 ЦЕНТР ПРОФОРИЕНТАЦИИ</a:t>
            </a:r>
            <a:br>
              <a:rPr lang="en-US" alt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ПРОФЕССИОНАЛЬНОГО ОБРАЗОВАНИЯ</a:t>
            </a:r>
            <a:br>
              <a:rPr lang="ru-RU" alt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«ФОРМУЛА УСПЕХА»</a:t>
            </a:r>
            <a:endParaRPr lang="ru-RU" altLang="ru-RU" sz="1200" dirty="0"/>
          </a:p>
        </p:txBody>
      </p:sp>
      <p:pic>
        <p:nvPicPr>
          <p:cNvPr id="8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85750"/>
            <a:ext cx="30162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85750"/>
            <a:ext cx="4286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3" descr="http://www.swadba.by/catalog.images/lis/03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492" y="2636912"/>
            <a:ext cx="5820139" cy="4365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7FDEA15-628A-48D0-BB3F-A8158BF75F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248"/>
            <a:ext cx="1116810" cy="105273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56" y="65803"/>
            <a:ext cx="8895362" cy="4525963"/>
          </a:xfrm>
        </p:spPr>
        <p:txBody>
          <a:bodyPr/>
          <a:lstStyle/>
          <a:p>
            <a:pPr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добиться профессионального успеха парикмахеру поможет наличие таких личностных качеств, как: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4256" y="1556792"/>
            <a:ext cx="6375082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rgbClr val="002060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терпеливость;</a:t>
            </a:r>
          </a:p>
          <a:p>
            <a:pPr marL="457200" indent="-457200" algn="just">
              <a:buClr>
                <a:srgbClr val="002060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чистоплотность;</a:t>
            </a:r>
          </a:p>
          <a:p>
            <a:pPr marL="457200" indent="-457200" algn="just">
              <a:buClr>
                <a:srgbClr val="002060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изобретательность;</a:t>
            </a:r>
          </a:p>
          <a:p>
            <a:pPr marL="457200" indent="-457200" algn="just">
              <a:buClr>
                <a:srgbClr val="002060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эстетический вкус;</a:t>
            </a:r>
          </a:p>
          <a:p>
            <a:pPr marL="457200" indent="-457200" algn="just">
              <a:buClr>
                <a:srgbClr val="002060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аккуратность,</a:t>
            </a:r>
          </a:p>
          <a:p>
            <a:pPr marL="457200" indent="-457200" algn="just">
              <a:buClr>
                <a:srgbClr val="002060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основательность (умение тщательно выполнять работу);</a:t>
            </a:r>
          </a:p>
          <a:p>
            <a:pPr marL="457200" indent="-457200" algn="just">
              <a:buClr>
                <a:srgbClr val="002060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доброжелательность по отношению к людям;</a:t>
            </a:r>
          </a:p>
          <a:p>
            <a:pPr marL="457200" indent="-457200" algn="just">
              <a:buClr>
                <a:srgbClr val="002060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энергичность;</a:t>
            </a:r>
          </a:p>
          <a:p>
            <a:pPr marL="457200" indent="-457200" algn="just">
              <a:buClr>
                <a:srgbClr val="002060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легкость в общении с людьми;</a:t>
            </a:r>
          </a:p>
          <a:p>
            <a:pPr marL="457200" indent="-457200" algn="just">
              <a:buClr>
                <a:srgbClr val="002060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тактичность;</a:t>
            </a:r>
          </a:p>
          <a:p>
            <a:pPr marL="457200" indent="-457200" algn="just">
              <a:buClr>
                <a:srgbClr val="002060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наблюдательность.</a:t>
            </a:r>
          </a:p>
          <a:p>
            <a:pPr algn="just">
              <a:buClr>
                <a:srgbClr val="002060"/>
              </a:buClr>
              <a:buSzPct val="120000"/>
            </a:pP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static.tildacdn.com/tild6337-3235-4663-b163-396134323863/8B5F7F388BDA42D4BEB28A286E61A0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338" y="1694646"/>
            <a:ext cx="2420255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ath2.unileverservices.com/wp-content/uploads/sites/8/2018/01/healthy-hair-habits-get-regular-trims-1024x6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510" y="4419114"/>
            <a:ext cx="2363083" cy="2420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D7B70D-6F6A-4662-A6A4-BE16BEFD5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56" y="504056"/>
            <a:ext cx="1116810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47998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противопоказания</a:t>
            </a:r>
          </a:p>
          <a:p>
            <a:pPr marL="0" indent="0" algn="ctr">
              <a:buNone/>
            </a:pP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не рекомендуется людям:</a:t>
            </a:r>
          </a:p>
          <a:p>
            <a:pPr marL="0" indent="0" algn="ctr">
              <a:buNone/>
            </a:pP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заболеваниями нервной системы и отклонениями в психике (чрезмерная возбудимость),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заболеваниями позвоночника и суставов,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кожными и аллергическими заболеваниями,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заболеваниями органов дыхания.</a:t>
            </a:r>
          </a:p>
        </p:txBody>
      </p:sp>
      <p:pic>
        <p:nvPicPr>
          <p:cNvPr id="11266" name="Picture 2" descr="https://nikvesti.com/images/imageeditor/2020/4/29/186666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687908"/>
            <a:ext cx="3348372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A493F3-D279-4305-BB6D-CA5278D3E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48"/>
            <a:ext cx="1116810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23490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424936" cy="6026161"/>
          </a:xfr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Парикмахер должен знать: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2060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и свойства кожи и волос;</a:t>
            </a:r>
          </a:p>
          <a:p>
            <a:pPr>
              <a:buClr>
                <a:srgbClr val="002060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правила, способы и приемы выполнения работ; правила санитарии и гигиены;</a:t>
            </a:r>
          </a:p>
          <a:p>
            <a:pPr>
              <a:buClr>
                <a:srgbClr val="002060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рецептуру красящих и химических смесей и воздействие их на кожу и волосы;</a:t>
            </a:r>
          </a:p>
          <a:p>
            <a:pPr>
              <a:buClr>
                <a:srgbClr val="002060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классификацию постижерных изделий и украшений;</a:t>
            </a:r>
          </a:p>
          <a:p>
            <a:pPr>
              <a:buClr>
                <a:srgbClr val="002060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технологию конструирования простых постижерных изделий и украшений;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https://uchis-krasivo.ru/pic/26b797b54a13c1ed287cbdb8d7c1a21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941168"/>
            <a:ext cx="3023936" cy="20154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D08752-BCFF-4128-B245-265A9A4A3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48"/>
            <a:ext cx="1116810" cy="105273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424936" cy="6026161"/>
          </a:xfr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Парикмахер должен знать: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2060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 причесок различных исторических эпох и современных причесок;</a:t>
            </a:r>
          </a:p>
          <a:p>
            <a:pPr>
              <a:buClr>
                <a:srgbClr val="002060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способы, методы и приемы выполнения причесок;</a:t>
            </a:r>
          </a:p>
          <a:p>
            <a:pPr>
              <a:buClr>
                <a:srgbClr val="002060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качества продукции (услуги);</a:t>
            </a:r>
          </a:p>
          <a:p>
            <a:pPr>
              <a:buClr>
                <a:srgbClr val="002060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конкуренции на рынке услуг и ее роль;</a:t>
            </a:r>
          </a:p>
          <a:p>
            <a:pPr>
              <a:buClr>
                <a:srgbClr val="002060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пути повышения качества услуг и обслуживания;</a:t>
            </a:r>
          </a:p>
          <a:p>
            <a:pPr>
              <a:buClr>
                <a:srgbClr val="002060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тенденции, современные технологии и современные направления моды в парикмахерском искусстве.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https://mousse-salon.ru/wp-content/uploads/2020/04/IMG_48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68" y="4802277"/>
            <a:ext cx="2448271" cy="207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107F4AE-B75F-47E3-86D4-B7B7D5343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48"/>
            <a:ext cx="1116810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69030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85728"/>
            <a:ext cx="8496944" cy="4525963"/>
          </a:xfr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уметь: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образ будущей прически потребителя и определять ее форму (потребности и индивидуальные особенности)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рабочие эскизы причесок, простых постижерных изделий и украшений;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прически различного назначения;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контроль качества выполняемых видов парикмахерских услуг поэтапно и в целом;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анализировать и изучать новые виды парикмахерских услуг и тенденций моды, используя различные источники профессиональной информации;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применять современные технологии и новые методы обработки волос.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DB0323-963C-417E-924D-9E0ACAB84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48"/>
            <a:ext cx="1116810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12709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26070"/>
            <a:ext cx="8678198" cy="4525963"/>
          </a:xfr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Востребованность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профессии </a:t>
            </a:r>
          </a:p>
          <a:p>
            <a:pPr algn="ctr"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«парикмахер» имеет стабильно высокую востребованность на рынке труда. В ближайшие годы потребность в специалистах подобного рода будет только возрастать, поскольку регулярное посещение парикмахерской уже давно перестало быть роскошью, доступной только избранным.</a:t>
            </a:r>
          </a:p>
          <a:p>
            <a:pPr algn="ctr">
              <a:buNone/>
            </a:pP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парикмахеров сдельная и зависит от количества клиентов и уровня заведения, в котором они работают.</a:t>
            </a:r>
          </a:p>
          <a:p>
            <a:pPr algn="ctr">
              <a:buNone/>
            </a:pPr>
            <a:endParaRPr lang="ru-RU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*Входит в Топ – 50 самых востребованных на рынке труда.</a:t>
            </a:r>
          </a:p>
        </p:txBody>
      </p:sp>
      <p:pic>
        <p:nvPicPr>
          <p:cNvPr id="19458" name="Picture 2" descr="https://postupi.online/images/images1366/58/7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570" y="0"/>
            <a:ext cx="1440160" cy="9615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9B8216-5E21-45E7-865C-84E9ADFE4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48"/>
            <a:ext cx="1116810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4974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4525963"/>
          </a:xfr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Трудоустройство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Трудоустройство парикмахера зависит не только от его соответствия всем предъявленным требованиям, но и от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наличия портфолио.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начать наработку данного материала специалисты могут еще, будучи студентами. Чем больше разноплановых и интересных работ парикмахер может представить, тем выше его шансы получить работу в престижном салоне красоты.</a:t>
            </a:r>
          </a:p>
          <a:p>
            <a:pPr algn="ctr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Найти работу сегодня может даже мастер без опыта, ведь в каждом населённом пункте открыто большое количество парикмахерских и салонов красоты.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1BE4D4-A7F4-43F3-84D4-522A7F3BC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48"/>
            <a:ext cx="1116810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4974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229710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Парикмахеры, сделавшие себе имя, имеют </a:t>
            </a:r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высокие заработки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обслуживают известных людей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9459" name="Рисунок 4" descr="http://zheltaya.ru/wp-content/uploads/serge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2" r="15486"/>
          <a:stretch/>
        </p:blipFill>
        <p:spPr bwMode="auto">
          <a:xfrm>
            <a:off x="1305980" y="2420888"/>
            <a:ext cx="6552728" cy="4143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CC7CB3-F0A4-49A3-86B9-9F3580DAA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48"/>
            <a:ext cx="755576" cy="71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116254"/>
      </p:ext>
    </p:extLst>
  </p:cSld>
  <p:clrMapOvr>
    <a:masterClrMapping/>
  </p:clrMapOvr>
  <p:transition advClick="0" advTm="15000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...участвуют в международных конкурсах</a:t>
            </a:r>
          </a:p>
        </p:txBody>
      </p:sp>
      <p:pic>
        <p:nvPicPr>
          <p:cNvPr id="20484" name="Рисунок 11" descr="http://darlingsk.ru/upload/staff/doc/1f/46/a8e258a27dafe6efb63d4608924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14500"/>
            <a:ext cx="3429000" cy="5143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timeallnews.ru/uploads/posts/2014-05/1400825236_body_painting_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36"/>
          <a:stretch/>
        </p:blipFill>
        <p:spPr bwMode="auto">
          <a:xfrm>
            <a:off x="323528" y="1266172"/>
            <a:ext cx="5391472" cy="55918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855956C-569A-4BF6-815E-8C08AF1DCF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248"/>
            <a:ext cx="755576" cy="71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853788"/>
      </p:ext>
    </p:extLst>
  </p:cSld>
  <p:clrMapOvr>
    <a:masterClrMapping/>
  </p:clrMapOvr>
  <p:transition advClick="0" advTm="10000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открывают салоны красоты, собственные студии причесок.</a:t>
            </a:r>
          </a:p>
        </p:txBody>
      </p:sp>
      <p:pic>
        <p:nvPicPr>
          <p:cNvPr id="21507" name="Содержимое 3" descr="http://www.catalog.price62.ru/foto_org/foto_525/211_1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0" t="-1775" r="20160" b="12001"/>
          <a:stretch/>
        </p:blipFill>
        <p:spPr>
          <a:xfrm>
            <a:off x="1691680" y="2182221"/>
            <a:ext cx="5294362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BE175E-1589-4C73-836C-5C07F4432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48"/>
            <a:ext cx="827584" cy="78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293317"/>
      </p:ext>
    </p:extLst>
  </p:cSld>
  <p:clrMapOvr>
    <a:masterClrMapping/>
  </p:clrMapOvr>
  <p:transition advClick="0" advTm="10000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576" y="1968501"/>
            <a:ext cx="5520448" cy="4669979"/>
          </a:xfrm>
        </p:spPr>
        <p:txBody>
          <a:bodyPr/>
          <a:lstStyle/>
          <a:p>
            <a:pPr algn="ctr">
              <a:buNone/>
            </a:pPr>
            <a:r>
              <a:rPr lang="ru-RU" dirty="0"/>
              <a:t>	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профессии парикмахера знали еще наши древние предки. Во многих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литературных произведениях можно прочитать об услугах цирюльников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(так раньше называли в России парикмахеров) – сотни людей приходили к ним, чтобы побриться, постричься или сделать прическу.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ttp://forum.ngs.ru/preview/forum/upload_files/4714c54b5bfb028f1fc0a68068530b86_1879523597_130240368799_800p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0" t="-2100" r="18239" b="27551"/>
          <a:stretch/>
        </p:blipFill>
        <p:spPr bwMode="auto">
          <a:xfrm>
            <a:off x="5532024" y="188640"/>
            <a:ext cx="3600400" cy="6341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747F42-5E65-4B6E-8606-F0223E643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48"/>
            <a:ext cx="1116810" cy="105273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981" y="485800"/>
            <a:ext cx="8229600" cy="1143000"/>
          </a:xfrm>
        </p:spPr>
        <p:txBody>
          <a:bodyPr/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Обучение на парикмахера в Челябинске (после 9 класса):</a:t>
            </a:r>
            <a:b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628800"/>
            <a:ext cx="8286808" cy="471490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Челябинский государственный промышленно-гуманитарный техникум имени А.В. Яковлева;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Челябинский государственный колледж индустрии питания и торговли;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Челябинский механико-технологический техникум;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Челябинский государственный колледж «Рост»</a:t>
            </a:r>
          </a:p>
          <a:p>
            <a:pPr>
              <a:buFont typeface="Wingdings" pitchFamily="2" charset="2"/>
              <a:buChar char="Ø"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*При поступлении на специальность «Технология парикмахерского искусства» – обязательное творческое испытание.</a:t>
            </a:r>
          </a:p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Поступление по профессии «Парикмахер» осуществляется по среднему баллу аттестата.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AF201F-01B2-4C9F-82D5-B30943FF9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48"/>
            <a:ext cx="1116810" cy="105273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149080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20482" name="Picture 2" descr="https://beautymed.kg/wp-content/uploads/2019/01/parikmaher-univers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0648"/>
            <a:ext cx="4951987" cy="4124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873E68-F70F-47CB-AF05-A960551C4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48"/>
            <a:ext cx="1116810" cy="105273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деятельности </a:t>
            </a:r>
          </a:p>
          <a:p>
            <a:pPr algn="ctr">
              <a:buNone/>
            </a:pPr>
            <a:r>
              <a:rPr lang="ru-RU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парикмахера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57158" y="1484784"/>
            <a:ext cx="86073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rgbClr val="002060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прически с учетом особенностей внешнего облика клиента;</a:t>
            </a:r>
          </a:p>
        </p:txBody>
      </p:sp>
      <p:pic>
        <p:nvPicPr>
          <p:cNvPr id="5" name="Рисунок 4" descr="http://www.todchuk.ru/img/masters_2/big_concept_menkova_svetlan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73184"/>
            <a:ext cx="5245516" cy="3934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7F79F9-A8E0-4D96-9CCE-97589B004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48"/>
            <a:ext cx="1116810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94979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деятельности</a:t>
            </a:r>
          </a:p>
          <a:p>
            <a:pPr algn="ctr">
              <a:buNone/>
            </a:pPr>
            <a:r>
              <a:rPr lang="ru-RU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парикмахера</a:t>
            </a:r>
          </a:p>
          <a:p>
            <a:pPr algn="ctr">
              <a:buNone/>
            </a:pPr>
            <a:endParaRPr lang="ru-RU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7158" y="1627080"/>
            <a:ext cx="86073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rgbClr val="002060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мытье, расчесывание, стрижка и укладка волос;</a:t>
            </a:r>
          </a:p>
        </p:txBody>
      </p:sp>
      <p:pic>
        <p:nvPicPr>
          <p:cNvPr id="6" name="Рисунок 3" descr="http://mon-ami24.ru/goodspic/0/76/274760/thumbs_700/g_image_4e8d5d298f96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61" y="2477271"/>
            <a:ext cx="3681412" cy="3857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5" descr="http://salon-shade.ru/wp-content/gallery/main/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228" y="2477271"/>
            <a:ext cx="3972915" cy="3857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3E1E4CC-3277-4D63-BCB7-767803588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248"/>
            <a:ext cx="1116810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85803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деятельности парикмахера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57158" y="1484784"/>
            <a:ext cx="86073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rgbClr val="002060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косметический уход за волосами (лечебно-оздоровительные процедуры: маски, массаж и так далее);</a:t>
            </a:r>
          </a:p>
        </p:txBody>
      </p:sp>
      <p:pic>
        <p:nvPicPr>
          <p:cNvPr id="8" name="Содержимое 3" descr="http://www.vosmarket.ru/uploads/posts/2012-03/1330978163_masazh.jpg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5"/>
          <a:stretch/>
        </p:blipFill>
        <p:spPr bwMode="auto">
          <a:xfrm>
            <a:off x="916407" y="3048065"/>
            <a:ext cx="7488832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90898A-8756-436E-9449-BBF707738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48"/>
            <a:ext cx="1116810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6659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деятельности парикмахера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57158" y="1484784"/>
            <a:ext cx="86073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rgbClr val="002060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окрашивание волос в различные цвета и оттенки, их обесцвечивание;</a:t>
            </a:r>
          </a:p>
        </p:txBody>
      </p:sp>
      <p:pic>
        <p:nvPicPr>
          <p:cNvPr id="8" name="Рисунок 3" descr="http://katyaburg.ru/sites/default/files/pictures/krasota_tela/modnoe_kolorirovanie_volos_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20987"/>
            <a:ext cx="4551167" cy="40385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95F87F-F4DB-4F55-9B0D-0AE7A6934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48"/>
            <a:ext cx="1116810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89288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деятельности парикмахера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57158" y="1484784"/>
            <a:ext cx="47188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2060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химическая завивка волос;</a:t>
            </a:r>
          </a:p>
          <a:p>
            <a:pPr marL="457200" indent="-457200">
              <a:buClr>
                <a:srgbClr val="002060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завивка волос электрическим способом (щипцами) и на бигуди;</a:t>
            </a:r>
          </a:p>
        </p:txBody>
      </p:sp>
      <p:pic>
        <p:nvPicPr>
          <p:cNvPr id="5" name="Рисунок 3" descr="http://blog-stilista.com/wp-content/uploads/2012/01/paulfalltricklong_haircu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81" y="1462454"/>
            <a:ext cx="3168352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101hairtips.com/wp-content/uploads/5/6/1/561cce2271084446a62a8f7b7d0fa3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8" y="3503690"/>
            <a:ext cx="4183537" cy="31341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81445B5-D714-4E8C-A873-D1BCE1E70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248"/>
            <a:ext cx="1116810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0297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деятельности парикмахера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57158" y="1484784"/>
            <a:ext cx="47188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2060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причесок на заказ для торжественных случаев;</a:t>
            </a:r>
          </a:p>
          <a:p>
            <a:pPr marL="457200" indent="-457200">
              <a:buClr>
                <a:srgbClr val="002060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моделей причесок с учетом направления моды.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476" y="1484784"/>
            <a:ext cx="3515314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https://fashionapp.ru/wp-content/uploads/2017/09/chel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62440"/>
            <a:ext cx="3312368" cy="26591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451A8E6-8D31-4567-8ADD-11F2E86D84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248"/>
            <a:ext cx="1116810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0009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0"/>
            <a:ext cx="9577064" cy="4525963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Качества, обеспечивающие успешность выполнения профессиональной деятельности:</a:t>
            </a:r>
            <a:endParaRPr lang="ru-RU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700808"/>
            <a:ext cx="762895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2060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хорошее развитие моторики рук;</a:t>
            </a:r>
          </a:p>
          <a:p>
            <a:pPr marL="457200" indent="-457200">
              <a:buClr>
                <a:srgbClr val="002060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точный глазомер;</a:t>
            </a:r>
          </a:p>
          <a:p>
            <a:pPr marL="457200" indent="-457200">
              <a:buClr>
                <a:srgbClr val="002060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сосредоточиваться на одном объекте длительное время;</a:t>
            </a:r>
          </a:p>
          <a:p>
            <a:pPr marL="457200" indent="-457200">
              <a:buClr>
                <a:srgbClr val="002060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хорошая зрительная память;</a:t>
            </a:r>
          </a:p>
          <a:p>
            <a:pPr marL="457200" indent="-457200">
              <a:buClr>
                <a:srgbClr val="002060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развитое творческое воображение;</a:t>
            </a:r>
          </a:p>
          <a:p>
            <a:pPr marL="457200" indent="-457200">
              <a:buClr>
                <a:srgbClr val="002060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чувствительность рук;</a:t>
            </a:r>
          </a:p>
          <a:p>
            <a:pPr marL="457200" indent="-457200">
              <a:buClr>
                <a:srgbClr val="002060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художественные способности (к рисованию);</a:t>
            </a:r>
          </a:p>
          <a:p>
            <a:pPr marL="457200" indent="-457200">
              <a:buClr>
                <a:srgbClr val="002060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помехоустойчивость (способность работать с высоким уровнем шума в помещении);</a:t>
            </a:r>
          </a:p>
          <a:p>
            <a:pPr marL="457200" indent="-457200">
              <a:buClr>
                <a:srgbClr val="002060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выносливость.</a:t>
            </a:r>
          </a:p>
          <a:p>
            <a:pPr marL="457200" indent="-457200">
              <a:buClr>
                <a:srgbClr val="002060"/>
              </a:buClr>
              <a:buSzPct val="120000"/>
              <a:buFont typeface="Wingdings" panose="05000000000000000000" pitchFamily="2" charset="2"/>
              <a:buChar char="ü"/>
            </a:pP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://i.mycdn.me/i?r=AzEPZsRbOZEKgBhR0XGMT1Rk308bFZUjpJCXSE5V79PVz6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71" y="1441139"/>
            <a:ext cx="2361715" cy="3262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oir.mobi/uploads/posts/2020-01/1580107556_5-p-strizhki-v-parikmakherskoi-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71" y="5126511"/>
            <a:ext cx="2314274" cy="15428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9C002C6-5FC9-433F-92C0-C6113D23E9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248"/>
            <a:ext cx="890023" cy="83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261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0CD41F14-B9B5-4D76-A918-C9FC65AD968F}" vid="{6DA003C7-BFD8-4BE2-89F7-9F25D78927A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5289</TotalTime>
  <Words>762</Words>
  <Application>Microsoft Office PowerPoint</Application>
  <PresentationFormat>Экран (4:3)</PresentationFormat>
  <Paragraphs>90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Arial Black</vt:lpstr>
      <vt:lpstr>Calibri</vt:lpstr>
      <vt:lpstr>Times New Roman</vt:lpstr>
      <vt:lpstr>Wingdings</vt:lpstr>
      <vt:lpstr>Тема1</vt:lpstr>
      <vt:lpstr>Парикмахер (топ – 50)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Парикмахеры, сделавшие себе имя, имеют очень высокие заработки, обслуживают известных людей.</vt:lpstr>
      <vt:lpstr>...участвуют в международных конкурсах</vt:lpstr>
      <vt:lpstr>Некоторые открывают салоны красоты, собственные студии причесок.</vt:lpstr>
      <vt:lpstr>Обучение на парикмахера в Челябинске (после 9 класса):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учреждение дополнительного образования «Дворец учащейся молодежи «Смена»</dc:title>
  <dc:creator>1</dc:creator>
  <cp:lastModifiedBy>Polina Nichkova</cp:lastModifiedBy>
  <cp:revision>80</cp:revision>
  <dcterms:created xsi:type="dcterms:W3CDTF">2017-11-04T15:26:28Z</dcterms:created>
  <dcterms:modified xsi:type="dcterms:W3CDTF">2023-11-28T12:01:18Z</dcterms:modified>
</cp:coreProperties>
</file>