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64" r:id="rId5"/>
    <p:sldId id="259" r:id="rId6"/>
    <p:sldId id="261" r:id="rId7"/>
    <p:sldId id="262" r:id="rId8"/>
    <p:sldId id="267" r:id="rId9"/>
    <p:sldId id="268" r:id="rId10"/>
    <p:sldId id="270" r:id="rId11"/>
    <p:sldId id="269" r:id="rId12"/>
    <p:sldId id="263" r:id="rId13"/>
    <p:sldId id="265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6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EAD7A-54DB-4586-B659-F535774B2FD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A587-0D90-405C-A78B-B738934DB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26837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EAD7A-54DB-4586-B659-F535774B2FD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A587-0D90-405C-A78B-B738934DB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28406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EAD7A-54DB-4586-B659-F535774B2FD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A587-0D90-405C-A78B-B738934DB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39032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EAD7A-54DB-4586-B659-F535774B2FD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A587-0D90-405C-A78B-B738934DB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37095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EAD7A-54DB-4586-B659-F535774B2FD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A587-0D90-405C-A78B-B738934DB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EAD7A-54DB-4586-B659-F535774B2FD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A587-0D90-405C-A78B-B738934DB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135748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EAD7A-54DB-4586-B659-F535774B2FD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A587-0D90-405C-A78B-B738934DB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45366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EAD7A-54DB-4586-B659-F535774B2FD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A587-0D90-405C-A78B-B738934DB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3650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EAD7A-54DB-4586-B659-F535774B2FD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A587-0D90-405C-A78B-B738934DB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50637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EAD7A-54DB-4586-B659-F535774B2FD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A587-0D90-405C-A78B-B738934DB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06643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EAD7A-54DB-4586-B659-F535774B2FD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A587-0D90-405C-A78B-B738934DB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44905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fld id="{01AEAD7A-54DB-4586-B659-F535774B2FD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fld id="{4640A587-0D90-405C-A78B-B738934DB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46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lp.edu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miassmk.ru/" TargetMode="External"/><Relationship Id="rId4" Type="http://schemas.openxmlformats.org/officeDocument/2006/relationships/hyperlink" Target="http://kgst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7441" y="1571219"/>
            <a:ext cx="8527687" cy="2103422"/>
          </a:xfrm>
        </p:spPr>
        <p:txBody>
          <a:bodyPr>
            <a:noAutofit/>
          </a:bodyPr>
          <a:lstStyle/>
          <a:p>
            <a:b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Операционный логист</a:t>
            </a:r>
            <a:b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617" y="1690762"/>
            <a:ext cx="12007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>
              <a:buClr>
                <a:schemeClr val="accent1"/>
              </a:buClr>
              <a:buSzPct val="80000"/>
              <a:defRPr/>
            </a:pP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Центр Опережающей Профессиональной Подготовки Челябинской области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41018" t="65072" r="41945" b="13580"/>
          <a:stretch/>
        </p:blipFill>
        <p:spPr>
          <a:xfrm>
            <a:off x="4004741" y="3774378"/>
            <a:ext cx="4329271" cy="2755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470327-F604-49B4-8E88-F51EEDC6B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088"/>
            <a:ext cx="1564621" cy="14773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E679228-5CA8-4F41-8E65-E9C91B4A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24" y="11088"/>
            <a:ext cx="7579503" cy="176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60410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694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effectLst/>
                <a:latin typeface="+mn-lt"/>
              </a:rPr>
              <a:t>Плюсы и минусы профессии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891088"/>
          </a:xfrm>
        </p:spPr>
        <p:txBody>
          <a:bodyPr/>
          <a:lstStyle/>
          <a:p>
            <a:pPr marL="136525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Плюсы профессии:</a:t>
            </a:r>
            <a:endParaRPr lang="ru-RU" sz="2400" dirty="0">
              <a:solidFill>
                <a:srgbClr val="0070C0"/>
              </a:solidFill>
            </a:endParaRPr>
          </a:p>
          <a:p>
            <a:pPr marL="136525" indent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</a:rPr>
              <a:t> оптимальное сочетание кабинетной работы и выездов на места - терминалы, склады, встречи с заказчиками;</a:t>
            </a:r>
          </a:p>
          <a:p>
            <a:pPr marL="136525" indent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</a:rPr>
              <a:t> квалификацию получаешь тогда, когда можешь самостоятельно выстроить логическую цепочку для любого случая;</a:t>
            </a:r>
          </a:p>
          <a:p>
            <a:pPr marL="136525" indent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</a:rPr>
              <a:t> в карьере логиста огромную роль играет опыт работы - чем больше опыт, тем выше зарплата.</a:t>
            </a:r>
          </a:p>
          <a:p>
            <a:pPr marL="136525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Минусы профессии:</a:t>
            </a:r>
            <a:endParaRPr lang="ru-RU" b="1" dirty="0">
              <a:solidFill>
                <a:srgbClr val="002060"/>
              </a:solidFill>
            </a:endParaRPr>
          </a:p>
          <a:p>
            <a:pPr marL="136525" indent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ошибка в расчетах приводит к дополнительным денежным расходам за хранение на складе или за потерю покупателей, которые уходят за товаром к конкурентам;</a:t>
            </a:r>
          </a:p>
          <a:p>
            <a:pPr marL="136525" indent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</a:rPr>
              <a:t> логист должен всегда подстраиваться под требования заказчика.</a:t>
            </a:r>
          </a:p>
          <a:p>
            <a:pPr marL="136525" indent="0">
              <a:buNone/>
            </a:pP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869211-DEC7-4919-A35E-887B37FF9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088"/>
            <a:ext cx="121054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00246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effectLst/>
                <a:latin typeface="+mn-lt"/>
              </a:rPr>
              <a:t>Где требуются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АМС (Асептические медицинские системы)</a:t>
            </a:r>
          </a:p>
          <a:p>
            <a:pPr marL="136525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Кыштымское машиностроительное объединение</a:t>
            </a:r>
          </a:p>
          <a:p>
            <a:pPr marL="136525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ЛЕНТА, Магнитогорск, торговый комплекс</a:t>
            </a:r>
          </a:p>
          <a:p>
            <a:pPr marL="136525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ЛЕНТА, Челябинск, торговый комплекс</a:t>
            </a:r>
          </a:p>
          <a:p>
            <a:pPr marL="136525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Люкс-вода</a:t>
            </a:r>
          </a:p>
          <a:p>
            <a:pPr marL="136525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Мегаполис, культурно-развлекательный комплекс</a:t>
            </a:r>
          </a:p>
          <a:p>
            <a:pPr marL="136525" indent="0">
              <a:buNone/>
            </a:pPr>
            <a:r>
              <a:rPr lang="ru-RU" sz="2400" dirty="0" err="1">
                <a:solidFill>
                  <a:srgbClr val="002060"/>
                </a:solidFill>
              </a:rPr>
              <a:t>Метран</a:t>
            </a:r>
            <a:endParaRPr lang="ru-RU" sz="2400" dirty="0">
              <a:solidFill>
                <a:srgbClr val="002060"/>
              </a:solidFill>
            </a:endParaRPr>
          </a:p>
          <a:p>
            <a:pPr marL="136525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Мэри</a:t>
            </a:r>
          </a:p>
          <a:p>
            <a:pPr marL="136525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Ниагара</a:t>
            </a:r>
          </a:p>
          <a:p>
            <a:pPr marL="136525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Уральская метелица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1743" y="4092891"/>
            <a:ext cx="4150257" cy="27651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59AE63-6007-480B-A735-E1251A489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088"/>
            <a:ext cx="121054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17504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effectLst/>
                <a:latin typeface="+mn-lt"/>
              </a:rPr>
              <a:t>Обучение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24131" y="1600201"/>
            <a:ext cx="4854054" cy="3435823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177421" y="1255595"/>
            <a:ext cx="6946710" cy="505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Font typeface="Wingdings 2" pitchFamily="18" charset="2"/>
              <a:buNone/>
            </a:pPr>
            <a:r>
              <a:rPr lang="ru-RU" dirty="0">
                <a:solidFill>
                  <a:srgbClr val="002060"/>
                </a:solidFill>
              </a:rPr>
              <a:t>ГБ ПОУ  «Челябинский техникум текстильной и легкой промышленности» </a:t>
            </a:r>
            <a:r>
              <a:rPr lang="en-US" b="1" dirty="0">
                <a:hlinkClick r:id="rId3"/>
              </a:rPr>
              <a:t>tlp.edu.ru</a:t>
            </a:r>
            <a:endParaRPr lang="ru-RU" b="1" dirty="0"/>
          </a:p>
          <a:p>
            <a:pPr marL="136525" indent="0">
              <a:buNone/>
            </a:pPr>
            <a:r>
              <a:rPr lang="ru-RU" dirty="0">
                <a:solidFill>
                  <a:srgbClr val="002060"/>
                </a:solidFill>
              </a:rPr>
              <a:t>ГБПОУ «Челябинский техникум текстильной и легкой промышленности» г. Копейск </a:t>
            </a:r>
            <a:r>
              <a:rPr lang="en-US" b="1" dirty="0">
                <a:hlinkClick r:id="rId3"/>
              </a:rPr>
              <a:t>tlp.edu.ru</a:t>
            </a:r>
            <a:endParaRPr lang="ru-RU" b="1" dirty="0"/>
          </a:p>
          <a:p>
            <a:pPr marL="136525" indent="0">
              <a:buNone/>
            </a:pPr>
            <a:r>
              <a:rPr lang="ru-RU" dirty="0">
                <a:solidFill>
                  <a:srgbClr val="002060"/>
                </a:solidFill>
              </a:rPr>
              <a:t>ГБПОУ «Коркинский </a:t>
            </a:r>
            <a:r>
              <a:rPr lang="ru-RU" dirty="0" err="1">
                <a:solidFill>
                  <a:srgbClr val="002060"/>
                </a:solidFill>
              </a:rPr>
              <a:t>горно</a:t>
            </a:r>
            <a:r>
              <a:rPr lang="ru-RU" dirty="0">
                <a:solidFill>
                  <a:srgbClr val="002060"/>
                </a:solidFill>
              </a:rPr>
              <a:t> – строительный техникум» </a:t>
            </a:r>
            <a:r>
              <a:rPr lang="en-US" b="1" dirty="0">
                <a:hlinkClick r:id="rId4"/>
              </a:rPr>
              <a:t>http://kgst.ru</a:t>
            </a:r>
            <a:endParaRPr lang="ru-RU" b="1" dirty="0"/>
          </a:p>
          <a:p>
            <a:pPr marL="136525" indent="0">
              <a:buNone/>
            </a:pPr>
            <a:r>
              <a:rPr lang="ru-RU" dirty="0">
                <a:solidFill>
                  <a:srgbClr val="002060"/>
                </a:solidFill>
              </a:rPr>
              <a:t>ГБПОУ «</a:t>
            </a:r>
            <a:r>
              <a:rPr lang="ru-RU" dirty="0" err="1">
                <a:solidFill>
                  <a:srgbClr val="002060"/>
                </a:solidFill>
              </a:rPr>
              <a:t>Миасский</a:t>
            </a:r>
            <a:r>
              <a:rPr lang="ru-RU" dirty="0">
                <a:solidFill>
                  <a:srgbClr val="002060"/>
                </a:solidFill>
              </a:rPr>
              <a:t> машиностроительный колледж» </a:t>
            </a:r>
            <a:r>
              <a:rPr lang="en-US" b="1" dirty="0">
                <a:hlinkClick r:id="rId5"/>
              </a:rPr>
              <a:t>www.miassmk.ru</a:t>
            </a:r>
            <a:endParaRPr lang="ru-RU" b="1" dirty="0">
              <a:solidFill>
                <a:srgbClr val="002060"/>
              </a:solidFill>
            </a:endParaRPr>
          </a:p>
          <a:p>
            <a:pPr marL="136525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D01D8B-5136-44DF-A7FB-7A5667052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1088"/>
            <a:ext cx="121054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19377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effectLst/>
                <a:latin typeface="+mn-lt"/>
              </a:rPr>
              <a:t>Срок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ru-RU" dirty="0">
                <a:solidFill>
                  <a:srgbClr val="0070C0"/>
                </a:solidFill>
              </a:rPr>
              <a:t>Нормативный срок получения среднего профессионального образования по программам подготовки специалистов среднего звена при очной форме обучения:</a:t>
            </a:r>
          </a:p>
          <a:p>
            <a:pPr marL="136525" indent="0">
              <a:buNone/>
            </a:pPr>
            <a:r>
              <a:rPr lang="ru-RU" dirty="0">
                <a:solidFill>
                  <a:srgbClr val="0070C0"/>
                </a:solidFill>
              </a:rPr>
              <a:t>на базе среднего общего образования (11 классов) -1 год10 месяцев;</a:t>
            </a:r>
          </a:p>
          <a:p>
            <a:pPr marL="136525" indent="0">
              <a:buNone/>
            </a:pPr>
            <a:r>
              <a:rPr lang="ru-RU" dirty="0">
                <a:solidFill>
                  <a:srgbClr val="0070C0"/>
                </a:solidFill>
              </a:rPr>
              <a:t>на базе основного общего образования (9 классов) -2 года 10 месяцев;</a:t>
            </a:r>
          </a:p>
          <a:p>
            <a:pPr marL="136525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136525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Квалификация выпускника </a:t>
            </a:r>
          </a:p>
          <a:p>
            <a:pPr marL="136525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базовой подготовки – Операционный логист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760587-818C-488D-AE4B-8B697157B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088"/>
            <a:ext cx="121054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10235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>
              <a:buNone/>
            </a:pPr>
            <a:endParaRPr lang="ru-RU" sz="4800" b="1" dirty="0">
              <a:solidFill>
                <a:srgbClr val="002060"/>
              </a:solidFill>
            </a:endParaRPr>
          </a:p>
          <a:p>
            <a:pPr marL="136525" indent="0" algn="ctr">
              <a:buNone/>
            </a:pPr>
            <a:r>
              <a:rPr lang="ru-RU" sz="4800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1B4D7A-8981-4830-988F-CA9E2FC1B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088"/>
            <a:ext cx="121054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10487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effectLst/>
                <a:latin typeface="+mn-lt"/>
              </a:rPr>
              <a:t>Операционный логист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13967" y="1794633"/>
            <a:ext cx="6278033" cy="470852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241110" y="1678675"/>
            <a:ext cx="5368119" cy="438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 algn="just">
              <a:buFont typeface="Wingdings 2" pitchFamily="18" charset="2"/>
              <a:buNone/>
            </a:pPr>
            <a:r>
              <a:rPr lang="ru-RU" sz="2400" dirty="0">
                <a:solidFill>
                  <a:srgbClr val="0070C0"/>
                </a:solidFill>
              </a:rPr>
              <a:t> – это специалист, который решает вопросы, связанные с оптимизацией различных рабочих процессов (снабжения, складирования, распределения, транспортировки и т.д.), занимается планированием, организацией, выполнением и контролем движения и размещения материальных и нематериальных потоков и ресурсов.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B0A26F-7FED-4344-8847-34E9FB150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088"/>
            <a:ext cx="1564621" cy="147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06201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29254"/>
            <a:ext cx="109728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effectLst/>
                <a:latin typeface="+mn-lt"/>
              </a:rPr>
              <a:t>Основные виды деятельности операционного логиста: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5145" y="1600201"/>
            <a:ext cx="7983941" cy="4473053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Планирование и организация логистического процесса в организациях.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Управление логистическими процессами в закупках, производстве и распределении.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Оптимизация ресурсов организации, связанных с управлением материальными и нематериальными потоками.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Оценка эффективности работы логистических систем и контроль логистических операций.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34" y="1856096"/>
            <a:ext cx="3982309" cy="34187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7A6C3E-D341-47A1-BE5A-813A308C1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088"/>
            <a:ext cx="1564621" cy="147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76091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6414"/>
            <a:ext cx="109728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effectLst/>
                <a:latin typeface="+mn-lt"/>
              </a:rPr>
              <a:t>Дополнительно он отвечает за выполнение более узких задач, к которым относятся: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28800"/>
            <a:ext cx="5108812" cy="4708525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материальные вопросы;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системы товародвижения;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нематериальные вопросы (например, сервисные и информационные);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производственные и сбытовые системы.</a:t>
            </a:r>
          </a:p>
          <a:p>
            <a:pPr marL="136525" indent="0">
              <a:buClr>
                <a:srgbClr val="0070C0"/>
              </a:buCl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4862" y="1828800"/>
            <a:ext cx="6350577" cy="42324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DA5B44-70F8-4CD1-9213-681F5201D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088"/>
            <a:ext cx="121054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71370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effectLst/>
                <a:latin typeface="+mn-lt"/>
              </a:rPr>
              <a:t>Профессия «Операционный логист» </a:t>
            </a:r>
            <a:br>
              <a:rPr lang="ru-RU" sz="36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3600" dirty="0">
                <a:solidFill>
                  <a:srgbClr val="002060"/>
                </a:solidFill>
                <a:effectLst/>
                <a:latin typeface="+mn-lt"/>
              </a:rPr>
              <a:t>на рынке труда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just">
              <a:buNone/>
            </a:pPr>
            <a:r>
              <a:rPr lang="ru-RU" sz="2400" dirty="0">
                <a:solidFill>
                  <a:srgbClr val="0070C0"/>
                </a:solidFill>
              </a:rPr>
              <a:t>По статистике популярных сайтов работы за последние 30 дней в России открыты 9 897 вакансий по 4 должностям профессии «Операционный логист» с указанием заработной платы.</a:t>
            </a:r>
          </a:p>
          <a:p>
            <a:pPr marL="136525" indent="0" algn="just">
              <a:buNone/>
            </a:pPr>
            <a:r>
              <a:rPr lang="ru-RU" sz="2400" b="1" dirty="0">
                <a:solidFill>
                  <a:srgbClr val="002060"/>
                </a:solidFill>
              </a:rPr>
              <a:t>Заработная плата</a:t>
            </a:r>
          </a:p>
          <a:p>
            <a:pPr marL="136525" indent="0" algn="just">
              <a:buNone/>
            </a:pPr>
            <a:r>
              <a:rPr lang="ru-RU" sz="2400" dirty="0">
                <a:solidFill>
                  <a:srgbClr val="0070C0"/>
                </a:solidFill>
              </a:rPr>
              <a:t>Средняя – 45 000 р.</a:t>
            </a:r>
          </a:p>
          <a:p>
            <a:pPr marL="136525" indent="0" algn="just">
              <a:buNone/>
            </a:pPr>
            <a:r>
              <a:rPr lang="ru-RU" sz="2400" dirty="0">
                <a:solidFill>
                  <a:srgbClr val="0070C0"/>
                </a:solidFill>
              </a:rPr>
              <a:t>Минимальная – 23 100 р.</a:t>
            </a:r>
          </a:p>
          <a:p>
            <a:pPr marL="136525" indent="0" algn="just">
              <a:buNone/>
            </a:pPr>
            <a:r>
              <a:rPr lang="ru-RU" sz="2400" dirty="0">
                <a:solidFill>
                  <a:srgbClr val="0070C0"/>
                </a:solidFill>
              </a:rPr>
              <a:t>Максимальная – 620 100 р.</a:t>
            </a:r>
          </a:p>
          <a:p>
            <a:pPr marL="136525" indent="0" algn="just">
              <a:buNone/>
            </a:pP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684293" y="2740925"/>
            <a:ext cx="6507707" cy="356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Максимальное количество вакансий по должностям </a:t>
            </a:r>
          </a:p>
          <a:p>
            <a:pPr marL="136525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Менеджер по логистике – 6 741 вакансия</a:t>
            </a:r>
          </a:p>
          <a:p>
            <a:pPr marL="136525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Логист – 2 155 вакансий</a:t>
            </a:r>
          </a:p>
          <a:p>
            <a:pPr marL="136525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Логист аналитик – 876 вакансий</a:t>
            </a:r>
          </a:p>
          <a:p>
            <a:pPr marL="136525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Ассистент по логистике – 125 вакансий</a:t>
            </a:r>
          </a:p>
          <a:p>
            <a:pPr marL="136525" indent="0" algn="just">
              <a:buFont typeface="Wingdings 2" pitchFamily="18" charset="2"/>
              <a:buNone/>
            </a:pP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571" y="4661582"/>
            <a:ext cx="3554399" cy="21964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9ECC7-C40F-4118-91F2-025C67A6D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088"/>
            <a:ext cx="121054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57096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75" y="288285"/>
            <a:ext cx="10968251" cy="182711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effectLst/>
                <a:latin typeface="+mn-lt"/>
              </a:rPr>
              <a:t>Как будет меняться характер труда и востребованность профессии "Операционный логист" в будущем?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374710"/>
            <a:ext cx="10972800" cy="3934016"/>
          </a:xfrm>
        </p:spPr>
        <p:txBody>
          <a:bodyPr/>
          <a:lstStyle/>
          <a:p>
            <a:pPr marL="136525" indent="0" algn="just">
              <a:buNone/>
            </a:pPr>
            <a:r>
              <a:rPr lang="ru-RU" dirty="0">
                <a:solidFill>
                  <a:srgbClr val="0070C0"/>
                </a:solidFill>
              </a:rPr>
              <a:t>	Транспортная инфраструктура усложняется, доставка грузов становится модульной, грузопотоки и пассажиропотоки увеличиваются, требования пользователей к качеству и скорости доставки возрастают. С подобными задачами человеку справляться все труднее. Однако уже массово начинают внедряться автоматизированные системы управления и слежения за перевозками со всевозможными датчиками и возможностью спутникового мониторинга, интеллектуальные программы разработки маршрутов доставки и их отслеживания.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5C5E05-979A-4BCC-96C6-A20CC1A50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088"/>
            <a:ext cx="121054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5327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effectLst/>
                <a:latin typeface="+mn-lt"/>
              </a:rPr>
              <a:t>Должностная инструкция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Согласно этому документу, специалист в области логистики должен уметь: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</a:rPr>
              <a:t>планировать, а после организовывать логистический процесс;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</a:rPr>
              <a:t>управлять системой, которая связана с закупкой, распределением и производством;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</a:rPr>
              <a:t>оптимизировать ресурсы предприятия;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</a:rPr>
              <a:t>производить контроль выполняемых операций.</a:t>
            </a:r>
          </a:p>
          <a:p>
            <a:pPr marL="136525" indent="0">
              <a:buNone/>
            </a:pPr>
            <a:endParaRPr lang="ru-RU" sz="2400" dirty="0">
              <a:solidFill>
                <a:srgbClr val="0070C0"/>
              </a:solidFill>
            </a:endParaRPr>
          </a:p>
          <a:p>
            <a:pPr marL="136525" indent="0" algn="ctr">
              <a:buNone/>
            </a:pPr>
            <a:r>
              <a:rPr lang="ru-RU" sz="2400" dirty="0">
                <a:solidFill>
                  <a:srgbClr val="002060"/>
                </a:solidFill>
              </a:rPr>
              <a:t>По факту выполненных работ составляется</a:t>
            </a:r>
            <a:r>
              <a:rPr lang="ru-RU" sz="2400" b="1" dirty="0">
                <a:solidFill>
                  <a:srgbClr val="002060"/>
                </a:solidFill>
              </a:rPr>
              <a:t> отчетность, за правильность и своевременность которой также отвечает операционный логист.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  <a:p>
            <a:pPr marL="136525" indent="0" algn="ctr">
              <a:buNone/>
            </a:pPr>
            <a:r>
              <a:rPr lang="ru-RU" sz="2400" dirty="0">
                <a:solidFill>
                  <a:srgbClr val="002060"/>
                </a:solidFill>
              </a:rPr>
              <a:t>В структуре компании он непосредственно подчиняется начальнику своего подразделения.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F67EB0-98F3-4C4C-B449-6AFDC1EE3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088"/>
            <a:ext cx="121054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69464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effectLst/>
                <a:latin typeface="+mn-lt"/>
              </a:rPr>
              <a:t>Индивидуальные способности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4235355" cy="4708525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Хорошая память и внимание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Аккуратность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Ответственность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Сосредоточенность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Терпение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Усидчивость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1403" y="1417638"/>
            <a:ext cx="7620000" cy="4876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3A3C2C-737B-464A-A9FC-45ED17192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088"/>
            <a:ext cx="121054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28395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effectLst/>
                <a:latin typeface="+mn-lt"/>
              </a:rPr>
              <a:t>Профессионально важные качества: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86303"/>
            <a:ext cx="10972800" cy="4708525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коммуникабельность;</a:t>
            </a: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математические способности;</a:t>
            </a: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развитое пространственное мышление и воображение;</a:t>
            </a: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способность в течение длительного времени сосредоточиваться на одном предмете, заниматься определенным видом деятельности, а также способность быстро переходить от одного вида деятельности к другому;</a:t>
            </a: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склонность к работе с документами и цифрами;</a:t>
            </a: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высокая стрессоустойчивость;</a:t>
            </a: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техническая подготовка (навыки работы на </a:t>
            </a:r>
          </a:p>
          <a:p>
            <a:pPr marL="0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ru-RU" dirty="0">
                <a:solidFill>
                  <a:srgbClr val="0070C0"/>
                </a:solidFill>
              </a:rPr>
              <a:t>персональном компьютере).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7237" y="3982190"/>
            <a:ext cx="3594763" cy="28758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A3C77E-F3E5-4651-95E3-F60732CE0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088"/>
            <a:ext cx="121054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60432"/>
      </p:ext>
    </p:extLst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AE53976-0000-4D20-AB11-23F136D013AF}" vid="{D922412E-07E6-4576-8C17-815E172D0F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156</TotalTime>
  <Words>693</Words>
  <Application>Microsoft Office PowerPoint</Application>
  <PresentationFormat>Широкоэкранный</PresentationFormat>
  <Paragraphs>85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Тема1</vt:lpstr>
      <vt:lpstr>       Операционный логист </vt:lpstr>
      <vt:lpstr>Операционный логист</vt:lpstr>
      <vt:lpstr>Основные виды деятельности операционного логиста:</vt:lpstr>
      <vt:lpstr>Дополнительно он отвечает за выполнение более узких задач, к которым относятся:</vt:lpstr>
      <vt:lpstr>Профессия «Операционный логист»  на рынке труда России</vt:lpstr>
      <vt:lpstr>Как будет меняться характер труда и востребованность профессии "Операционный логист" в будущем?</vt:lpstr>
      <vt:lpstr>Должностная инструкция</vt:lpstr>
      <vt:lpstr>Индивидуальные способности</vt:lpstr>
      <vt:lpstr>Профессионально важные качества:</vt:lpstr>
      <vt:lpstr>Плюсы и минусы профессии</vt:lpstr>
      <vt:lpstr>Где требуются</vt:lpstr>
      <vt:lpstr>Обучение</vt:lpstr>
      <vt:lpstr>Срок обучения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Операционный логист</dc:title>
  <dc:creator>xXx</dc:creator>
  <cp:lastModifiedBy>Polina Nichkova</cp:lastModifiedBy>
  <cp:revision>23</cp:revision>
  <dcterms:created xsi:type="dcterms:W3CDTF">2020-05-11T13:45:32Z</dcterms:created>
  <dcterms:modified xsi:type="dcterms:W3CDTF">2023-11-28T12:06:26Z</dcterms:modified>
</cp:coreProperties>
</file>