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96" r:id="rId4"/>
    <p:sldId id="258" r:id="rId5"/>
    <p:sldId id="295" r:id="rId6"/>
    <p:sldId id="259" r:id="rId7"/>
    <p:sldId id="260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1" r:id="rId17"/>
    <p:sldId id="290" r:id="rId18"/>
    <p:sldId id="292" r:id="rId19"/>
    <p:sldId id="293" r:id="rId20"/>
    <p:sldId id="294" r:id="rId21"/>
    <p:sldId id="281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6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686266"/>
      </p:ext>
    </p:extLst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96348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29922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747745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02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31812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96871"/>
      </p:ext>
    </p:extLst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42544"/>
      </p:ext>
    </p:extLst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70296"/>
      </p:ext>
    </p:extLst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595552"/>
      </p:ext>
    </p:extLst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875769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55471F2B-EBFC-47E8-83E4-76AB351EE413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fld id="{3B7932AE-8EAA-4DEA-88C3-E40B92742D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27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chenk.ru/ru/abitur/onlai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ocs.google.com/viewer?url=https://chenk.ru/upload/iblock/182/%D0%BF%D1%80%D0%B0%D0%B2%D0%B8%D0%BB%D0%B0%20%D0%BF%D1%80%D0%B8%D0%B5%D0%BC%D0%B0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4274" y="1638680"/>
            <a:ext cx="11068333" cy="1022634"/>
          </a:xfrm>
        </p:spPr>
        <p:txBody>
          <a:bodyPr>
            <a:noAutofit/>
          </a:bodyPr>
          <a:lstStyle/>
          <a:p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400" cap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100" dirty="0">
                <a:solidFill>
                  <a:srgbClr val="002060"/>
                </a:solidFill>
                <a:effectLst/>
              </a:rPr>
              <a:t>Челябинский энергетический колледж им. С.М. Кирова</a:t>
            </a:r>
            <a:endParaRPr lang="ru-RU" sz="4100" dirty="0"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23" r="7505" b="26769"/>
          <a:stretch>
            <a:fillRect/>
          </a:stretch>
        </p:blipFill>
        <p:spPr bwMode="auto">
          <a:xfrm>
            <a:off x="2388359" y="2872589"/>
            <a:ext cx="7687925" cy="3629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4624B5-713E-4C11-8FE7-264833F2D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20" y="86169"/>
            <a:ext cx="1420491" cy="13412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17D727-EAEF-469F-A54B-52F86736D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912" y="179522"/>
            <a:ext cx="4959055" cy="115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823320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327545" y="2129051"/>
          <a:ext cx="11532358" cy="1795653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47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7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13.02.07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Электроснабжение (по отраслям)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32514" y="1514901"/>
            <a:ext cx="10331356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Электроснабжение (по отраслям)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6603" y="4107898"/>
            <a:ext cx="82978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оборудование и устройства электрических подстанций и сетей;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технологический процесс переработки и распределения электрической энергии;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устройства для ремонта и наладки оборудования электрических подстанций и сетей;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техническая документация;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первичные трудовые коллективы.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9938" name="Picture 2" descr="Профессия электромонтер по обслуживанию подстанций » Сайт дл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7711" y="4074353"/>
            <a:ext cx="3394080" cy="2542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065009-0897-4030-85F4-FB4AB136E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3" y="100425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382137" y="2142698"/>
          <a:ext cx="11532358" cy="2252218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4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обучения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13.02.11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Техническая эксплуатация и обслуживание электрического и электромеханического оборудования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259307" y="1419367"/>
            <a:ext cx="11932693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Техническая эксплуатация и обслуживание электрического и электромеханического оборудования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49092"/>
            <a:ext cx="925318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материалы и комплектующие изделия;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технологическое оборудование и технологические процессы;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технологическая оснастка;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электрическое и электромеханическое оборудование;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средства измерения;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технологическая документация;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профессиональные знания и умения персонала производственного подразделения;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первичные трудовые коллективы.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62" name="Picture 2" descr="Специальность Техническая эксплуатация и обслуживание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7060" y="4448079"/>
            <a:ext cx="3724939" cy="248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628518-8E6A-48D7-9A3E-411C42846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327545" y="2129051"/>
          <a:ext cx="11532358" cy="2023936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03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21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обучения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13.02.02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Тепловые электрические станции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 - теплотехник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32514" y="1514901"/>
            <a:ext cx="10331356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Тепловые электрические станции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0251" y="4244375"/>
            <a:ext cx="82978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основное и вспомогательное теплоэнергетическое оборудование; устройства и приспособления для ремонтных и наладочных работ;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технологические процессы производства тепловой энергии, источники энергетических ресурсов;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техническая и технологическая документации;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первичные трудовые коллективы.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1986" name="Picture 2" descr="Тепловые электрические станции » Северский промышленный колледж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8530" y="4326340"/>
            <a:ext cx="3563470" cy="2531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0AF22A-A25A-4A0E-B13B-2373741CD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81" y="98603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433015"/>
            <a:ext cx="11837158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и эксплуатация зданий и сооружений</a:t>
            </a:r>
          </a:p>
          <a:p>
            <a:endParaRPr lang="ru-RU" sz="1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657398"/>
            <a:ext cx="9799093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  <a:buSzPct val="120000"/>
            </a:pPr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строительные объекты (гражданские, промышленные и сельскохозяйственные здания и сооружения);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строительные материалы, изделия и конструкции;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строительные машины и механизмы;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нормативная и производственно-техническая документация;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технологические процессы проектирования, строительства и эксплуатации зданий и сооружений и их конструктивные элементы;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первичные трудовые коллективы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36561" y="1883391"/>
          <a:ext cx="11532358" cy="2693480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58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66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обучения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08.02.01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Строительство и эксплуатация зданий и сооружений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 10 мес.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95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0" name="Picture 2" descr="Специальность - 08.02.01 Строительство и эксплуатация зданий 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6263" y="4790364"/>
            <a:ext cx="2515737" cy="2067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1BC236B-C057-4ABF-8338-E4456A79E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34"/>
            <a:ext cx="1194041" cy="11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327545" y="2429301"/>
          <a:ext cx="11532358" cy="2267522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69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1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3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8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0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08.02.09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Монтаж, наладка и эксплуатация электрооборудования промышленных и гражданских зданий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3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заочная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(вечерняя)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327545" y="1678674"/>
            <a:ext cx="11627893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Монтаж, наладка и эксплуатация электрооборудования промышленных и гражданских зданий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9308" y="4844877"/>
            <a:ext cx="82978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электроустановки (электрические сети, силовое и осветительное электрооборудование жилых, гражданских и промышленных зданий);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техническая документация;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организация работы структурного подразделения;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первичные трудовые коллективы.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4034" name="Picture 2" descr="Монтаж, наладка и эксплуатация электрооборудования промышленных 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5347" y="4790364"/>
            <a:ext cx="3676653" cy="1986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E2E27E-B4D9-4BBC-AA94-7F11250B7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271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00251" y="1433015"/>
            <a:ext cx="12492251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Управление, эксплуатация и обслуживание многоквартирного дома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657398"/>
            <a:ext cx="97990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  <a:buSzPct val="120000"/>
            </a:pPr>
            <a:r>
              <a:rPr lang="ru-RU" b="1" dirty="0">
                <a:solidFill>
                  <a:srgbClr val="002060"/>
                </a:solidFill>
              </a:rPr>
              <a:t>Основные виды деятельности выпускников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обеспечение управления многоквартирным домом;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обеспечение и проведение работ по эксплуатации, обслуживанию и ремонту общего</a:t>
            </a:r>
          </a:p>
          <a:p>
            <a:pPr algn="just">
              <a:buClr>
                <a:srgbClr val="002060"/>
              </a:buClr>
              <a:buSzPct val="120000"/>
            </a:pPr>
            <a:r>
              <a:rPr lang="ru-RU" sz="1700" dirty="0">
                <a:solidFill>
                  <a:srgbClr val="002060"/>
                </a:solidFill>
              </a:rPr>
              <a:t> имущества многоквартирного дома;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обеспечение и проведение работ по санитарному содержанию, безопасному </a:t>
            </a:r>
          </a:p>
          <a:p>
            <a:pPr algn="just">
              <a:buClr>
                <a:srgbClr val="002060"/>
              </a:buClr>
              <a:buSzPct val="120000"/>
            </a:pPr>
            <a:r>
              <a:rPr lang="ru-RU" sz="1700" dirty="0">
                <a:solidFill>
                  <a:srgbClr val="002060"/>
                </a:solidFill>
              </a:rPr>
              <a:t>проживанию и благоустройству общего имущества многоквартирного дома </a:t>
            </a:r>
          </a:p>
          <a:p>
            <a:pPr algn="just">
              <a:buClr>
                <a:srgbClr val="002060"/>
              </a:buClr>
              <a:buSzPct val="120000"/>
            </a:pPr>
            <a:r>
              <a:rPr lang="ru-RU" sz="1700" dirty="0">
                <a:solidFill>
                  <a:srgbClr val="002060"/>
                </a:solidFill>
              </a:rPr>
              <a:t>и придомовой территории.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169994"/>
          <a:ext cx="11532358" cy="2236915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11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13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08.02.11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Управление, эксплуатация и обслуживание многоквартирного дома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95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Очно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заочная (вечерняя)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58" name="Picture 2" descr="08.02.11 Управление, эксплуатация и обслуживание многоквартирного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5261" y="4525227"/>
            <a:ext cx="3716740" cy="2332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5706E8A-338A-4694-AB79-6C4C1406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6577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00251" y="1433015"/>
            <a:ext cx="12492251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Сооружение и эксплуатация </a:t>
            </a:r>
            <a:r>
              <a:rPr lang="ru-RU" sz="1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газонефтепроводов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1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газонефтехранилищ</a:t>
            </a:r>
            <a:endParaRPr lang="ru-RU" sz="1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657398"/>
            <a:ext cx="9799093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технологические процессы сооружения, эксплуатации и ремонта объектов транспорта</a:t>
            </a:r>
          </a:p>
          <a:p>
            <a:pPr algn="just">
              <a:buClr>
                <a:srgbClr val="002060"/>
              </a:buClr>
              <a:buSzPct val="120000"/>
            </a:pPr>
            <a:r>
              <a:rPr lang="ru-RU" sz="1700" dirty="0">
                <a:solidFill>
                  <a:srgbClr val="002060"/>
                </a:solidFill>
              </a:rPr>
              <a:t> и хранения газа, нефти и нефтепродуктов;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системы транспорта газа и нефтепродуктов, насосные и компрессорные станции, </a:t>
            </a:r>
          </a:p>
          <a:p>
            <a:pPr algn="just">
              <a:buClr>
                <a:srgbClr val="002060"/>
              </a:buClr>
              <a:buSzPct val="120000"/>
            </a:pPr>
            <a:r>
              <a:rPr lang="ru-RU" sz="1700" dirty="0">
                <a:solidFill>
                  <a:srgbClr val="002060"/>
                </a:solidFill>
              </a:rPr>
              <a:t>газохранилища и нефтебазы;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машины и оборудование </a:t>
            </a:r>
            <a:r>
              <a:rPr lang="ru-RU" sz="1700" dirty="0" err="1">
                <a:solidFill>
                  <a:srgbClr val="002060"/>
                </a:solidFill>
              </a:rPr>
              <a:t>газонефтепроводов</a:t>
            </a:r>
            <a:r>
              <a:rPr lang="ru-RU" sz="1700" dirty="0">
                <a:solidFill>
                  <a:srgbClr val="002060"/>
                </a:solidFill>
              </a:rPr>
              <a:t>, газотурбинные установки;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техническая и технологическая документация;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1700" dirty="0">
                <a:solidFill>
                  <a:srgbClr val="002060"/>
                </a:solidFill>
              </a:rPr>
              <a:t>профессиональная деятельность, знания, умения и навыки подчиненных работников.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169994"/>
          <a:ext cx="11532358" cy="2452016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58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66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 финансирования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0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08.02.11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Сооружение и эксплуатация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газонефтепроводов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газонефтехранилищ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2" name="Picture 2" descr="Сооружение и эксплуатация газонефтепроводов и газонефтехранилищ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0102" y="4599296"/>
            <a:ext cx="3361898" cy="2258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6D4C06-3B9B-43B8-BC81-19259119C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0446"/>
            <a:ext cx="1066800" cy="10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00251" y="1433015"/>
            <a:ext cx="12492251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системы обеспечения градостроительной деятельности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493624"/>
            <a:ext cx="97990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земельные ресурсы;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территории населенных пунктов;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объекты недвижимости и объекты кадастрового учета;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информационные системы обеспечения градостроительной деятельности и технологии </a:t>
            </a:r>
          </a:p>
          <a:p>
            <a:pPr algn="just">
              <a:buClr>
                <a:srgbClr val="002060"/>
              </a:buClr>
              <a:buSzPct val="120000"/>
            </a:pPr>
            <a:r>
              <a:rPr lang="ru-RU" dirty="0">
                <a:solidFill>
                  <a:srgbClr val="002060"/>
                </a:solidFill>
              </a:rPr>
              <a:t>их ведения;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геодезические и картографические основы кадастров.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169994"/>
          <a:ext cx="11532358" cy="2023936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2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22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21.02.06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Информационные системы обеспечения градостроительной деятельности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 10 мес.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4" name="Picture 4" descr="Государственные информационные системы обеспечени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38348" y="4329232"/>
            <a:ext cx="3753652" cy="2528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40E045-2109-487C-8225-04513D370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469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00251" y="1446662"/>
            <a:ext cx="12492251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Техническое обслуживание и ремонт двигателей, систем и агрегатов автомобилей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167869"/>
            <a:ext cx="8311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техническая документация;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автотранспортные средства;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первичные трудовые коллективы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169994"/>
          <a:ext cx="11532358" cy="2693480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67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5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финансирования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2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23.02.07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Техническое обслуживание и ремонт двигателей, систем и агрегатов автомобилей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 10 мес.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8130" name="Picture 2" descr="27.02.07 Техническое обслуживание и ремонт двигателей, систем 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1167" y="4935869"/>
            <a:ext cx="3087418" cy="1922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5BD0FB-4D58-42E7-84B4-8B294A8BC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6" y="96684"/>
            <a:ext cx="1070536" cy="101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00251" y="1433015"/>
            <a:ext cx="12492251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Земельно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имущественные отношения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103674"/>
            <a:ext cx="83114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земельно-имущественный комплекс;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процесс кадастровых отношений;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технология картографо-геодезического сопровождения земельно-имущественных отношений;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технология определения стоимости недвижимого имущества.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169994"/>
          <a:ext cx="11532358" cy="2693480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5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67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20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21.02.05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Земельно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имущественные отношения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Специалист по </a:t>
                      </a:r>
                      <a:r>
                        <a:rPr lang="ru-RU" sz="1400" b="1" dirty="0" err="1">
                          <a:solidFill>
                            <a:srgbClr val="002060"/>
                          </a:solidFill>
                        </a:rPr>
                        <a:t>земельно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</a:rPr>
                        <a:t> -  имущественным отношениям</a:t>
                      </a:r>
                    </a:p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4" name="Picture 2" descr="Земельно-имущественные отношения | Южно-Уральский государственный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98089" y="4885898"/>
            <a:ext cx="3343701" cy="1972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AFCB59-CC56-488D-8B65-26F6878A9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319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34119"/>
            <a:ext cx="10972800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Челябинский энергетический колледж им. С.М. Кирова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600201"/>
            <a:ext cx="11318543" cy="4708525"/>
          </a:xfrm>
        </p:spPr>
        <p:txBody>
          <a:bodyPr/>
          <a:lstStyle/>
          <a:p>
            <a:pPr marL="136525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	</a:t>
            </a:r>
            <a:r>
              <a:rPr lang="ru-RU" sz="2700" dirty="0">
                <a:solidFill>
                  <a:srgbClr val="002060"/>
                </a:solidFill>
              </a:rPr>
              <a:t>Колледж следует новейшим трендам в области образования, науки и инноваций, сохраняя при этом многолетние традиции, накопленные за годы его существования.</a:t>
            </a:r>
          </a:p>
          <a:p>
            <a:pPr marL="136525" indent="0" algn="just">
              <a:buNone/>
            </a:pPr>
            <a:r>
              <a:rPr lang="ru-RU" sz="2700" b="1" dirty="0">
                <a:solidFill>
                  <a:srgbClr val="002060"/>
                </a:solidFill>
              </a:rPr>
              <a:t>	Энергетический комплекс                Индустриальный комплекс</a:t>
            </a:r>
          </a:p>
          <a:p>
            <a:pPr marL="136525" indent="0" algn="just">
              <a:buNone/>
            </a:pPr>
            <a:endParaRPr lang="ru-RU" sz="2700" b="1" dirty="0">
              <a:solidFill>
                <a:srgbClr val="002060"/>
              </a:solidFill>
            </a:endParaRPr>
          </a:p>
          <a:p>
            <a:pPr marL="136525" indent="0" algn="just">
              <a:buNone/>
            </a:pPr>
            <a:endParaRPr lang="ru-RU" sz="27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5970" y="3445871"/>
            <a:ext cx="3712192" cy="2678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9101" y="3397616"/>
            <a:ext cx="3534770" cy="2636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501254" y="6209731"/>
            <a:ext cx="4258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</a:rPr>
              <a:t>Ул. Российская, 23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99362" y="6089176"/>
            <a:ext cx="42581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</a:rPr>
              <a:t>Ул. Блюхера, 91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A0608A-B363-4F58-8F6F-FC5CB25AA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3" y="76402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65799"/>
      </p:ext>
    </p:extLst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187355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ИНДУСТРИАЛЬНЫЙ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300251" y="1542197"/>
            <a:ext cx="12492251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Экономика и бухгалтерский учёт (по отраслям)</a:t>
            </a:r>
          </a:p>
          <a:p>
            <a:endParaRPr lang="ru-RU" sz="1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621959"/>
            <a:ext cx="83114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имущество и обязательства организации;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хозяйственные операции;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финансово-хозяйственная информация;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налоговая информация;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бухгалтерская отчетность;</a:t>
            </a:r>
          </a:p>
          <a:p>
            <a:pPr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первичные трудовые коллективы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169994"/>
          <a:ext cx="11532358" cy="2023936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9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Присваиваемые по профессиям специальности и направления подготовки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38.02.01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Экономика и бухгалтерский учёт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       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 (по отраслям)</a:t>
                      </a:r>
                    </a:p>
                  </a:txBody>
                  <a:tcPr marL="114300" marR="1143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 10 мес.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Бухгалтер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0178" name="Picture 2" descr="Экономика и бухгалтерский учет (по отраслям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1024" y="4314825"/>
            <a:ext cx="3911459" cy="2543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86847E-6560-477D-AC1A-295F1244E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779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cs typeface="Times New Roman" panose="02020603050405020304" pitchFamily="18" charset="0"/>
              </a:rPr>
              <a:t>Приемная комиссия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заявлений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Колледж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Энергетический комплекс: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Российская 23, тел.: 264-12-88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Индустриальный комплекс: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Блюхера 91, тел.: 262-33-11 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Cайт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www.chenk.ru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/>
              <a:t> </a:t>
            </a:r>
          </a:p>
          <a:p>
            <a:pPr marL="0" indent="0" algn="ctr">
              <a:buNone/>
            </a:pPr>
            <a:r>
              <a:rPr lang="ru-RU" b="1" dirty="0" err="1">
                <a:hlinkClick r:id="rId2"/>
              </a:rPr>
              <a:t>Онлайн</a:t>
            </a:r>
            <a:r>
              <a:rPr lang="ru-RU" b="1" dirty="0">
                <a:hlinkClick r:id="rId2"/>
              </a:rPr>
              <a:t> - заявление</a:t>
            </a:r>
            <a:endParaRPr lang="ru-RU" b="1" dirty="0"/>
          </a:p>
        </p:txBody>
      </p:sp>
      <p:pic>
        <p:nvPicPr>
          <p:cNvPr id="3074" name="Picture 2" descr="https://chenk.ru/ru/simai.data/image/logo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9071" y="4531057"/>
            <a:ext cx="2057311" cy="2326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878E01-4DB9-4B56-8351-ADC600B48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684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02187"/>
      </p:ext>
    </p:extLst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 algn="ctr">
              <a:buNone/>
            </a:pPr>
            <a:endParaRPr lang="ru-RU" sz="4400" b="1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r>
              <a:rPr lang="ru-RU" sz="4400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565056-FD7C-41BA-8A68-1D2E03992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65702"/>
      </p:ext>
    </p:ext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33865"/>
            <a:ext cx="10972800" cy="90075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Материально – техническая база колледжа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5" y="914398"/>
            <a:ext cx="11864455" cy="5691117"/>
          </a:xfrm>
        </p:spPr>
        <p:txBody>
          <a:bodyPr/>
          <a:lstStyle/>
          <a:p>
            <a:pPr marL="136525" indent="0" algn="ctr">
              <a:buClr>
                <a:srgbClr val="002060"/>
              </a:buClr>
              <a:buSzPct val="120000"/>
              <a:buNone/>
            </a:pPr>
            <a:r>
              <a:rPr lang="ru-RU" sz="2450" b="1" dirty="0">
                <a:solidFill>
                  <a:srgbClr val="002060"/>
                </a:solidFill>
              </a:rPr>
              <a:t>ЧЭНК – современное учебное заведение, имеющее:</a:t>
            </a:r>
          </a:p>
          <a:p>
            <a:pPr marL="136525" indent="0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4 учебных корпуса (ул. Российская и ул.Блюхера) </a:t>
            </a:r>
          </a:p>
          <a:p>
            <a:pPr marL="136525" indent="0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 производственные мастерские, лаборатории и кабинеты, оснащенные необходимым оборудованием </a:t>
            </a:r>
          </a:p>
          <a:p>
            <a:pPr marL="136525" indent="0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2 библиотеки на 130 посадочных мест, </a:t>
            </a:r>
          </a:p>
          <a:p>
            <a:pPr marL="136525" indent="0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9 </a:t>
            </a:r>
            <a:r>
              <a:rPr lang="ru-RU" sz="2450" dirty="0" err="1">
                <a:solidFill>
                  <a:srgbClr val="002060"/>
                </a:solidFill>
              </a:rPr>
              <a:t>мультимедийных</a:t>
            </a:r>
            <a:r>
              <a:rPr lang="ru-RU" sz="2450" dirty="0">
                <a:solidFill>
                  <a:srgbClr val="002060"/>
                </a:solidFill>
              </a:rPr>
              <a:t> аудиторий и 13 компьютерных классов </a:t>
            </a:r>
          </a:p>
          <a:p>
            <a:pPr marL="136525" indent="0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 2 актовых и 3 спортивных зала</a:t>
            </a:r>
          </a:p>
          <a:p>
            <a:pPr marL="136525" indent="0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 3 студенческих общежития </a:t>
            </a:r>
            <a:endParaRPr lang="ru-RU" sz="2500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1202" name="Picture 2" descr="https://chenk.ru/upload/resize_cache/iblock/d22/1200_1200_0/sk_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7502" y="3811359"/>
            <a:ext cx="4088879" cy="2725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4" name="Picture 4" descr="https://chenk.ru/upload/iblock/dfe/UAN_0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6356" y="4367284"/>
            <a:ext cx="3182696" cy="212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6" name="Picture 6" descr="https://chenk.ru/upload/resize_cache/iblock/d02/1200_1200_0/IMG_629b6e70ef32ea31e95735e47ca2b3ab_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625" y="4421299"/>
            <a:ext cx="3354510" cy="2225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35E04B-E5E5-4D60-966C-EE9BB20455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7" y="-4798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7170"/>
      </p:ext>
    </p:extLst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001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приема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891088"/>
          </a:xfrm>
        </p:spPr>
        <p:txBody>
          <a:bodyPr/>
          <a:lstStyle/>
          <a:p>
            <a:pPr marL="136525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	Приём в Колледж лиц для обучения по образовательным программам осуществляется по заявлениям лиц, имеющих основное общее или среднее общее образование, если иное не установлено Федеральным законом от 29 декабря 2012 г. № 273-ФЗ «Об образовании в Российской Федерации», на основании «Правил приёма в ГБПОУ «Челябинский энергетический колледж им. С.М. Кирова» на 2020-2021 учебный год.</a:t>
            </a:r>
          </a:p>
          <a:p>
            <a:pPr marL="136525" indent="0" algn="just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136525" indent="0" algn="ctr">
              <a:buNone/>
            </a:pPr>
            <a:r>
              <a:rPr lang="ru-RU" b="1" dirty="0">
                <a:solidFill>
                  <a:srgbClr val="002060"/>
                </a:solidFill>
                <a:hlinkClick r:id="rId2"/>
              </a:rPr>
              <a:t>Правила приема на 2020 - 2021 учебный год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0FDC09-6F5C-4B48-B120-A0E68E86E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5" y="76403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98708"/>
      </p:ext>
    </p:extLst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001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приема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891088"/>
          </a:xfrm>
        </p:spPr>
        <p:txBody>
          <a:bodyPr/>
          <a:lstStyle/>
          <a:p>
            <a:pPr marL="136525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	 Прием для обучения по всем направлениям подготовки осуществляется </a:t>
            </a:r>
            <a:r>
              <a:rPr lang="ru-RU" b="1" dirty="0">
                <a:solidFill>
                  <a:srgbClr val="002060"/>
                </a:solidFill>
              </a:rPr>
              <a:t>БЕЗ ВСТУПИТЕЛЬНЫХ ИСПЫТАНИЙ</a:t>
            </a:r>
            <a:r>
              <a:rPr lang="ru-RU" dirty="0">
                <a:solidFill>
                  <a:srgbClr val="002060"/>
                </a:solidFill>
              </a:rPr>
              <a:t>, по среднему баллу аттестата.</a:t>
            </a:r>
          </a:p>
        </p:txBody>
      </p:sp>
      <p:pic>
        <p:nvPicPr>
          <p:cNvPr id="52228" name="Picture 4" descr="https://chenk.ru/upload/resize_cache/iblock/487/1200_1200_0/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2937" y="3149602"/>
            <a:ext cx="5122459" cy="3414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30" name="Picture 6" descr="https://chenk.ru/upload/resize_cache/iblock/1d4/1200_1200_0/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906" y="3111864"/>
            <a:ext cx="5206040" cy="3466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97049F-10BE-48D8-908D-B489C1F4D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04" y="76403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98708"/>
      </p:ext>
    </p:extLst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0075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Перечень документов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5" y="764273"/>
            <a:ext cx="11864455" cy="5691117"/>
          </a:xfrm>
        </p:spPr>
        <p:txBody>
          <a:bodyPr/>
          <a:lstStyle/>
          <a:p>
            <a:pPr marL="136525" indent="0">
              <a:buNone/>
            </a:pPr>
            <a:r>
              <a:rPr lang="ru-RU" sz="2450" b="1" dirty="0">
                <a:solidFill>
                  <a:srgbClr val="002060"/>
                </a:solidFill>
              </a:rPr>
              <a:t>Обязательные документы:</a:t>
            </a:r>
            <a:endParaRPr lang="ru-RU" sz="2450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документ, удостоверяющий личность и гражданство — паспорт (оригинал и 2 копии. *Страница с фотографией и пропиской - на одном листе);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документ государственного образца об образовании — аттестат (оригинал и 2 копии);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фотографии 3*4 (6 шт.);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медицинская справка (форма 086/у оригинал).</a:t>
            </a:r>
          </a:p>
          <a:p>
            <a:pPr marL="136525" indent="0">
              <a:spcBef>
                <a:spcPts val="0"/>
              </a:spcBef>
              <a:buNone/>
            </a:pPr>
            <a:r>
              <a:rPr lang="ru-RU" sz="2450" b="1" dirty="0">
                <a:solidFill>
                  <a:srgbClr val="002060"/>
                </a:solidFill>
              </a:rPr>
              <a:t>Рекомендованные документы:</a:t>
            </a:r>
            <a:endParaRPr lang="ru-RU" sz="2450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справка о результатах ОГЭ/ЕГЭ;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свидетельство о рождении;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карта прививок Ф-063;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полис обязательного медицинского страхования (копия);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медицинская карта прививок (форма Ф63, копия);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СНИЛС (1 копия);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копия свидетельства ИНН (при наличии);</a:t>
            </a:r>
          </a:p>
          <a:p>
            <a:pPr marL="136525" indent="0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450" dirty="0">
                <a:solidFill>
                  <a:srgbClr val="002060"/>
                </a:solidFill>
              </a:rPr>
              <a:t>характеристика с места учебы (по желанию).</a:t>
            </a:r>
          </a:p>
          <a:p>
            <a:pPr algn="ctr">
              <a:spcBef>
                <a:spcPts val="0"/>
              </a:spcBef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endParaRPr lang="ru-RU" sz="2500" b="1" dirty="0">
              <a:solidFill>
                <a:srgbClr val="002060"/>
              </a:solidFill>
            </a:endParaRPr>
          </a:p>
          <a:p>
            <a:pPr marL="136525" indent="0">
              <a:spcBef>
                <a:spcPts val="0"/>
              </a:spcBef>
              <a:buNone/>
            </a:pP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19666" y="2866030"/>
            <a:ext cx="4804012" cy="204716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b="1" dirty="0">
              <a:solidFill>
                <a:srgbClr val="002060"/>
              </a:solidFill>
            </a:endParaRPr>
          </a:p>
          <a:p>
            <a:pPr algn="ctr"/>
            <a:r>
              <a:rPr lang="ru-RU" sz="2450" b="1" dirty="0">
                <a:solidFill>
                  <a:srgbClr val="002060"/>
                </a:solidFill>
              </a:rPr>
              <a:t>* Все перечисленные документы сложить в файлы, и оформить</a:t>
            </a:r>
          </a:p>
          <a:p>
            <a:pPr algn="ctr"/>
            <a:r>
              <a:rPr lang="ru-RU" sz="2450" b="1" dirty="0">
                <a:solidFill>
                  <a:srgbClr val="002060"/>
                </a:solidFill>
              </a:rPr>
              <a:t>в папку-скоросшиватель (зеленый цвет)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4DFFFA-C19C-4246-AF26-B66672F21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70" y="82830"/>
            <a:ext cx="814860" cy="76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97170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327545" y="2129051"/>
          <a:ext cx="11532358" cy="1795653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58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09.02.06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Сетевое и системное администрирование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Сетевой и системный администратор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32514" y="1514901"/>
            <a:ext cx="10331356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Сетевое и системное администрирование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6603" y="4107898"/>
            <a:ext cx="829783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разработка типовых технологических процессов автоматизированной обработки информации,: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разработка компонентов автоматизированных информационных систем;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внедрение и сопровождение автоматизированных информационных систем в качестве техника в организациях (на предприятиях) различной отраслевой направленности независимо от их организационно-правовых форм.</a:t>
            </a:r>
            <a:endParaRPr lang="ru-RU" sz="2000" dirty="0">
              <a:solidFill>
                <a:srgbClr val="002060"/>
              </a:solidFill>
              <a:effectLst/>
            </a:endParaRPr>
          </a:p>
        </p:txBody>
      </p:sp>
      <p:pic>
        <p:nvPicPr>
          <p:cNvPr id="21506" name="Picture 2" descr="Сетевое и системное администрирование | Южно-Уральский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9569" y="4107976"/>
            <a:ext cx="3552431" cy="2415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EF3CA3-48BC-4A9E-A8E5-2C421DFB9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68" y="25600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327545" y="2129052"/>
          <a:ext cx="11532358" cy="2731001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66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080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06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09.02.07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Информационные системы и программирование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Программист /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Разработчик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Веб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приложений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065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32514" y="1514901"/>
            <a:ext cx="10331356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системы и программирование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9309" y="4913194"/>
            <a:ext cx="82978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  <a:buSzPct val="120000"/>
            </a:pPr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  <a:endParaRPr lang="ru-RU" dirty="0">
              <a:solidFill>
                <a:srgbClr val="002060"/>
              </a:solidFill>
            </a:endParaRP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компьютерные системы;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 автоматизированные системы обработки информации и управления;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программное обеспечение компьютерных систем (программы, программные комплексы и системы);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 математическое, информационное, техническое, эргономическое, организационное и правовое обеспечение компьютерных систем.</a:t>
            </a:r>
            <a:endParaRPr lang="ru-RU" dirty="0">
              <a:solidFill>
                <a:srgbClr val="002060"/>
              </a:solidFill>
              <a:effectLst/>
            </a:endParaRPr>
          </a:p>
        </p:txBody>
      </p:sp>
      <p:pic>
        <p:nvPicPr>
          <p:cNvPr id="37890" name="Picture 2" descr="Онлайн школа • Клуб Благост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40344" y="4926842"/>
            <a:ext cx="3150339" cy="1931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6FAE73-77E9-40FC-8D7E-2BE5952C7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68" y="200962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873552" cy="1337480"/>
          </a:xfrm>
        </p:spPr>
        <p:txBody>
          <a:bodyPr>
            <a:normAutofit fontScale="90000"/>
          </a:bodyPr>
          <a:lstStyle/>
          <a:p>
            <a:br>
              <a:rPr lang="ru-RU" b="0" dirty="0"/>
            </a:br>
            <a:r>
              <a:rPr lang="ru-RU" sz="3100" b="0" dirty="0">
                <a:latin typeface="+mn-lt"/>
              </a:rPr>
              <a:t> </a:t>
            </a:r>
            <a:br>
              <a:rPr lang="ru-RU" sz="270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ru-RU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ЭНЕРГЕТИЧЕСКИЙ КОМПЛЕКС</a:t>
            </a:r>
            <a:b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2514" y="1514901"/>
            <a:ext cx="10331356" cy="409433"/>
          </a:xfrm>
          <a:prstGeom prst="rect">
            <a:avLst/>
          </a:prstGeom>
        </p:spPr>
        <p:txBody>
          <a:bodyPr vert="horz" anchor="ctr">
            <a:normAutofit fontScale="25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br>
              <a:rPr lang="ru-RU" b="0" dirty="0"/>
            </a:br>
            <a:r>
              <a:rPr lang="ru-RU" sz="8000" b="0" dirty="0">
                <a:latin typeface="+mn-lt"/>
              </a:rPr>
              <a:t> </a:t>
            </a:r>
            <a:r>
              <a:rPr lang="ru-RU" sz="1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Электрические станции,  сети и системы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7422" y="5173428"/>
            <a:ext cx="82978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2060"/>
              </a:buClr>
              <a:buSzPct val="120000"/>
            </a:pPr>
            <a:r>
              <a:rPr lang="ru-RU" b="1" dirty="0">
                <a:solidFill>
                  <a:srgbClr val="002060"/>
                </a:solidFill>
              </a:rPr>
              <a:t>Объекты профессиональной деятельности выпускников:</a:t>
            </a:r>
          </a:p>
          <a:p>
            <a:pPr algn="just">
              <a:buClr>
                <a:srgbClr val="002060"/>
              </a:buClr>
              <a:buSzPct val="120000"/>
              <a:buFont typeface="Wingdings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обеспечение монтажа, эксплуатации и ремонта устройств, связанных с получением электрической энергии, ее преобразованием, распределением и потреблением.</a:t>
            </a:r>
          </a:p>
        </p:txBody>
      </p:sp>
      <p:graphicFrame>
        <p:nvGraphicFramePr>
          <p:cNvPr id="8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724531"/>
              </p:ext>
            </p:extLst>
          </p:nvPr>
        </p:nvGraphicFramePr>
        <p:xfrm>
          <a:off x="263857" y="2224585"/>
          <a:ext cx="11532358" cy="2693480"/>
        </p:xfrm>
        <a:graphic>
          <a:graphicData uri="http://schemas.openxmlformats.org/drawingml/2006/table">
            <a:tbl>
              <a:tblPr firstRow="1" firstCol="1" bandRow="1"/>
              <a:tblGrid>
                <a:gridCol w="1035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0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76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2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03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86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специальности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Форма обучения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Требования к образованию, которое необходимо для поступления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Основа финансирования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79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13.02.03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Электрические станции,  сети и системы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г. 10 мес.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Техник - электрик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795"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классов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договору об оказании платных образовательных  услуг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916" name="AutoShape 4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13.02.03 Электрические станции, сети и систем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9056" y="4954137"/>
            <a:ext cx="3103554" cy="1903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F92E0EF-9C56-4D70-AA28-0A301FB69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68" y="251607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548839"/>
      </p:ext>
    </p:extLst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AE53976-0000-4D20-AB11-23F136D013AF}" vid="{D922412E-07E6-4576-8C17-815E172D0F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911</TotalTime>
  <Words>1729</Words>
  <Application>Microsoft Office PowerPoint</Application>
  <PresentationFormat>Широкоэкранный</PresentationFormat>
  <Paragraphs>393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Тема1</vt:lpstr>
      <vt:lpstr>            Челябинский энергетический колледж им. С.М. Кирова</vt:lpstr>
      <vt:lpstr>Челябинский энергетический колледж им. С.М. Кирова</vt:lpstr>
      <vt:lpstr>Материально – техническая база колледжа</vt:lpstr>
      <vt:lpstr>Правила приема</vt:lpstr>
      <vt:lpstr>Правила приема</vt:lpstr>
      <vt:lpstr>Перечень документов</vt:lpstr>
      <vt:lpstr> ЭНЕРГЕТИЧЕСКИЙ КОМПЛЕКС </vt:lpstr>
      <vt:lpstr> ЭНЕРГЕТИЧЕСКИЙ КОМПЛЕКС </vt:lpstr>
      <vt:lpstr>   ЭНЕРГЕТИЧЕСКИЙ КОМПЛЕКС </vt:lpstr>
      <vt:lpstr> ЭНЕРГЕТИЧЕСКИЙ КОМПЛЕКС </vt:lpstr>
      <vt:lpstr>   ЭНЕРГЕТИЧЕСКИЙ КОМПЛЕКС </vt:lpstr>
      <vt:lpstr>   ЭНЕРГЕТИЧЕСКИЙ КОМПЛЕКС </vt:lpstr>
      <vt:lpstr>  ИНДУСТРИАЛЬНЫЙ КОМПЛЕКС </vt:lpstr>
      <vt:lpstr> ИНДУСТРИАЛЬНЫЙ КОМПЛЕКС </vt:lpstr>
      <vt:lpstr>   ИНДУСТРИАЛЬНЫЙ КОМПЛЕКС </vt:lpstr>
      <vt:lpstr>   ИНДУСТРИАЛЬНЫЙ КОМПЛЕКС </vt:lpstr>
      <vt:lpstr>  ИНДУСТРИАЛЬНЫЙ КОМПЛЕКС </vt:lpstr>
      <vt:lpstr>   ИНДУСТРИАЛЬНЫЙ КОМПЛЕКС </vt:lpstr>
      <vt:lpstr>   ИНДУСТРИАЛЬНЫЙ КОМПЛЕКС </vt:lpstr>
      <vt:lpstr>   ИНДУСТРИАЛЬНЫЙ КОМПЛЕКС </vt:lpstr>
      <vt:lpstr>Приемная комиссия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ЮУрГТК</dc:title>
  <dc:creator>xXx</dc:creator>
  <cp:lastModifiedBy>Polina Nichkova</cp:lastModifiedBy>
  <cp:revision>81</cp:revision>
  <dcterms:created xsi:type="dcterms:W3CDTF">2020-05-20T09:27:12Z</dcterms:created>
  <dcterms:modified xsi:type="dcterms:W3CDTF">2023-11-28T12:03:49Z</dcterms:modified>
</cp:coreProperties>
</file>