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96" r:id="rId4"/>
    <p:sldId id="258" r:id="rId5"/>
    <p:sldId id="295" r:id="rId6"/>
    <p:sldId id="259" r:id="rId7"/>
    <p:sldId id="26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81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8626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9634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92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4774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0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81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9687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4254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029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9555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7576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55471F2B-EBFC-47E8-83E4-76AB351EE41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fld id="{3B7932AE-8EAA-4DEA-88C3-E40B9274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chenk.ru/ru/abitur/onla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viewer?url=https://chenk.ru/upload/iblock/182/%D0%BF%D1%80%D0%B0%D0%B2%D0%B8%D0%BB%D0%B0%20%D0%BF%D1%80%D0%B8%D0%B5%D0%BC%D0%B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274" y="1638680"/>
            <a:ext cx="11068333" cy="1022634"/>
          </a:xfrm>
        </p:spPr>
        <p:txBody>
          <a:bodyPr>
            <a:noAutofit/>
          </a:bodyPr>
          <a:lstStyle/>
          <a:p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dirty="0">
                <a:solidFill>
                  <a:srgbClr val="002060"/>
                </a:solidFill>
                <a:effectLst/>
              </a:rPr>
              <a:t>Челябинский энергетический колледж им. С.М. Кирова</a:t>
            </a:r>
            <a:endParaRPr lang="ru-RU" sz="410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23" r="7505" b="26769"/>
          <a:stretch>
            <a:fillRect/>
          </a:stretch>
        </p:blipFill>
        <p:spPr bwMode="auto">
          <a:xfrm>
            <a:off x="2388359" y="2872589"/>
            <a:ext cx="7687925" cy="362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4624B5-713E-4C11-8FE7-264833F2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0" y="86169"/>
            <a:ext cx="1420491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7D727-EAEF-469F-A54B-52F86736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12" y="179522"/>
            <a:ext cx="4959055" cy="11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23320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327545" y="2129051"/>
          <a:ext cx="11532358" cy="1795653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13.02.07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Электроснабжение (по отраслям)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2514" y="1514901"/>
            <a:ext cx="10331356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Электроснабжение (по отраслям)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6603" y="4107898"/>
            <a:ext cx="8297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оборудование и устройства электрических подстанций и сетей;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технологический процесс переработки и распределения электрической энергии;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устройства для ремонта и наладки оборудования электрических подстанций и сетей;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техническая документация;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первичные трудовые коллективы.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Профессия электромонтер по обслуживанию подстанций » Сайт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711" y="4074353"/>
            <a:ext cx="3394080" cy="254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65009-0897-4030-85F4-FB4AB136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" y="100425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382137" y="2142698"/>
          <a:ext cx="11532358" cy="2252218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13.02.11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эксплуатация и обслуживание электрического и электромеханического оборудования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59307" y="1419367"/>
            <a:ext cx="11932693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эксплуатация и обслуживание электрического и электромеханического оборудования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49092"/>
            <a:ext cx="925318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материалы и комплектующие изделия;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технологическое оборудование и технологические процессы;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технологическая оснастка;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электрическое и электромеханическое оборудование;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средства измерения;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технологическая документация;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профессиональные знания и умения персонала производственного подразделения;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первичные трудовые коллективы.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Специальность Техническая эксплуатация и обслуживан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060" y="4448079"/>
            <a:ext cx="3724939" cy="248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628518-8E6A-48D7-9A3E-411C4284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327545" y="2129051"/>
          <a:ext cx="11532358" cy="2023936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13.02.02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Тепловые электрические станции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- теплотехник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2514" y="1514901"/>
            <a:ext cx="10331356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Тепловые электрические станции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251" y="4244375"/>
            <a:ext cx="8297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основное и вспомогательное теплоэнергетическое оборудование; устройства и приспособления для ремонтных и наладочных работ;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технологические процессы производства тепловой энергии, источники энергетических ресурсов;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техническая и технологическая документации;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первичные трудовые коллективы.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Тепловые электрические станции » Северский промышленный колле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530" y="4326340"/>
            <a:ext cx="3563470" cy="253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0AF22A-A25A-4A0E-B13B-2373741CD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1" y="98603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33015"/>
            <a:ext cx="11837158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и эксплуатация зданий и сооружений</a:t>
            </a:r>
          </a:p>
          <a:p>
            <a:endParaRPr lang="ru-RU" sz="1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57398"/>
            <a:ext cx="979909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ct val="120000"/>
            </a:pPr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строительные объекты (гражданские, промышленные и сельскохозяйственные здания и сооружения);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строительные материалы, изделия и конструкции;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строительные машины и механизмы;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нормативная и производственно-техническая документация;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технологические процессы проектирования, строительства и эксплуатации зданий и сооружений и их конструктивные элементы;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первичные трудовые коллективы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36561" y="1883391"/>
          <a:ext cx="11532358" cy="2693480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и эксплуатация зданий и сооружений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10 мес.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Специальность - 08.02.01 Строительство и эксплуатация зданий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63" y="4790364"/>
            <a:ext cx="2515737" cy="206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BC236B-C057-4ABF-8338-E4456A79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34"/>
            <a:ext cx="1194041" cy="11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327545" y="2429301"/>
          <a:ext cx="11532358" cy="2267522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08.02.09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Монтаж, наладка и эксплуатация электрооборудования промышленных и гражданских зданий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заочная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(вечерняя)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7545" y="1678674"/>
            <a:ext cx="11627893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Монтаж, наладка и эксплуатация электрооборудования промышленных и гражданских зданий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308" y="4844877"/>
            <a:ext cx="8297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электроустановки (электрические сети, силовое и осветительное электрооборудование жилых, гражданских и промышленных зданий);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техническая документация;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организация работы структурного подразделения;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первичные трудовые коллективы.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Монтаж, наладка и эксплуатация электрооборудования промышленных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47" y="4790364"/>
            <a:ext cx="3676653" cy="198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E2E27E-B4D9-4BBC-AA94-7F11250B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71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00251" y="1433015"/>
            <a:ext cx="12492251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Управление, эксплуатация и обслуживание многоквартирного дома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57398"/>
            <a:ext cx="9799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ct val="120000"/>
            </a:pPr>
            <a:r>
              <a:rPr lang="ru-RU" b="1" dirty="0">
                <a:solidFill>
                  <a:srgbClr val="002060"/>
                </a:solidFill>
              </a:rPr>
              <a:t>Основные виды деятельности выпускников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обеспечение управления многоквартирным домом;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обеспечение и проведение работ по эксплуатации, обслуживанию и ремонту общего</a:t>
            </a:r>
          </a:p>
          <a:p>
            <a:pPr algn="just">
              <a:buClr>
                <a:srgbClr val="002060"/>
              </a:buClr>
              <a:buSzPct val="120000"/>
            </a:pPr>
            <a:r>
              <a:rPr lang="ru-RU" sz="1700" dirty="0">
                <a:solidFill>
                  <a:srgbClr val="002060"/>
                </a:solidFill>
              </a:rPr>
              <a:t> имущества многоквартирного дома;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обеспечение и проведение работ по санитарному содержанию, безопасному </a:t>
            </a:r>
          </a:p>
          <a:p>
            <a:pPr algn="just">
              <a:buClr>
                <a:srgbClr val="002060"/>
              </a:buClr>
              <a:buSzPct val="120000"/>
            </a:pPr>
            <a:r>
              <a:rPr lang="ru-RU" sz="1700" dirty="0">
                <a:solidFill>
                  <a:srgbClr val="002060"/>
                </a:solidFill>
              </a:rPr>
              <a:t>проживанию и благоустройству общего имущества многоквартирного дома </a:t>
            </a:r>
          </a:p>
          <a:p>
            <a:pPr algn="just">
              <a:buClr>
                <a:srgbClr val="002060"/>
              </a:buClr>
              <a:buSzPct val="120000"/>
            </a:pPr>
            <a:r>
              <a:rPr lang="ru-RU" sz="1700" dirty="0">
                <a:solidFill>
                  <a:srgbClr val="002060"/>
                </a:solidFill>
              </a:rPr>
              <a:t>и придомовой территории.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169994"/>
          <a:ext cx="11532358" cy="2236915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Управление, эксплуатация и обслуживание многоквартирного дома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заочная (вечерняя)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08.02.11 Управление, эксплуатация и обслуживание многоквартирног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261" y="4525227"/>
            <a:ext cx="3716740" cy="233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706E8A-338A-4694-AB79-6C4C1406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577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00251" y="1433015"/>
            <a:ext cx="12492251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Сооружение и эксплуатация </a:t>
            </a:r>
            <a:r>
              <a:rPr lang="ru-RU" sz="1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газонефтепроводов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газонефтехранилищ</a:t>
            </a:r>
            <a:endParaRPr lang="ru-RU" sz="1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57398"/>
            <a:ext cx="979909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технологические процессы сооружения, эксплуатации и ремонта объектов транспорта</a:t>
            </a:r>
          </a:p>
          <a:p>
            <a:pPr algn="just">
              <a:buClr>
                <a:srgbClr val="002060"/>
              </a:buClr>
              <a:buSzPct val="120000"/>
            </a:pPr>
            <a:r>
              <a:rPr lang="ru-RU" sz="1700" dirty="0">
                <a:solidFill>
                  <a:srgbClr val="002060"/>
                </a:solidFill>
              </a:rPr>
              <a:t> и хранения газа, нефти и нефтепродуктов;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системы транспорта газа и нефтепродуктов, насосные и компрессорные станции, </a:t>
            </a:r>
          </a:p>
          <a:p>
            <a:pPr algn="just">
              <a:buClr>
                <a:srgbClr val="002060"/>
              </a:buClr>
              <a:buSzPct val="120000"/>
            </a:pPr>
            <a:r>
              <a:rPr lang="ru-RU" sz="1700" dirty="0">
                <a:solidFill>
                  <a:srgbClr val="002060"/>
                </a:solidFill>
              </a:rPr>
              <a:t>газохранилища и нефтебазы;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машины и оборудование </a:t>
            </a:r>
            <a:r>
              <a:rPr lang="ru-RU" sz="1700" dirty="0" err="1">
                <a:solidFill>
                  <a:srgbClr val="002060"/>
                </a:solidFill>
              </a:rPr>
              <a:t>газонефтепроводов</a:t>
            </a:r>
            <a:r>
              <a:rPr lang="ru-RU" sz="1700" dirty="0">
                <a:solidFill>
                  <a:srgbClr val="002060"/>
                </a:solidFill>
              </a:rPr>
              <a:t>, газотурбинные установки;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техническая и технологическая документация;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</a:rPr>
              <a:t>профессиональная деятельность, знания, умения и навыки подчиненных работников.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169994"/>
          <a:ext cx="11532358" cy="2452016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финансирования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08.02.11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Сооружение и эксплуатация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газонефтепроводов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газонефтехранилищ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2" name="Picture 2" descr="Сооружение и эксплуатация газонефтепроводов и газонефтехранилищ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0102" y="4599296"/>
            <a:ext cx="3361898" cy="225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6D4C06-3B9B-43B8-BC81-19259119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0446"/>
            <a:ext cx="1066800" cy="10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00251" y="1433015"/>
            <a:ext cx="12492251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обеспечения градостроительной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93624"/>
            <a:ext cx="97990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земельные ресурсы;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территории населенных пунктов;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объекты недвижимости и объекты кадастрового учета;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информационные системы обеспечения градостроительной деятельности и технологии </a:t>
            </a:r>
          </a:p>
          <a:p>
            <a:pPr algn="just">
              <a:buClr>
                <a:srgbClr val="002060"/>
              </a:buClr>
              <a:buSzPct val="120000"/>
            </a:pPr>
            <a:r>
              <a:rPr lang="ru-RU" dirty="0">
                <a:solidFill>
                  <a:srgbClr val="002060"/>
                </a:solidFill>
              </a:rPr>
              <a:t>их ведения;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геодезические и картографические основы кадастров.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169994"/>
          <a:ext cx="11532358" cy="2023936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2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21.02.06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системы обеспечения градостроительной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10 мес.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4" name="Picture 4" descr="Государственные информационные системы обеспечен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348" y="4329232"/>
            <a:ext cx="3753652" cy="252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40E045-2109-487C-8225-04513D37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9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00251" y="1446662"/>
            <a:ext cx="12492251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обслуживание и ремонт двигателей, систем и агрегатов автомобилей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67869"/>
            <a:ext cx="8311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техническая документация;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автотранспортные средства;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первичные трудовые коллективы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169994"/>
          <a:ext cx="11532358" cy="2693480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финансирования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23.02.07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10 мес.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27.02.07 Техническое обслуживание и ремонт двигателей, систем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167" y="4935869"/>
            <a:ext cx="3087418" cy="192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5BD0FB-4D58-42E7-84B4-8B294A8B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6" y="96684"/>
            <a:ext cx="1070536" cy="10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00251" y="1433015"/>
            <a:ext cx="12492251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Земельно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имущественные отношения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3674"/>
            <a:ext cx="8311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земельно-имущественный комплекс;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процесс кадастровых отношений;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технология картографо-геодезического сопровождения земельно-имущественных отношений;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технология определения стоимости недвижимого имущества.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169994"/>
          <a:ext cx="11532358" cy="2693480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21.02.05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имущественные отношения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Специалист по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</a:rPr>
                        <a:t>земельно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 -  имущественным отношениям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Земельно-имущественные отношения | Южно-Уральский государственны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089" y="4885898"/>
            <a:ext cx="3343701" cy="19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AFCB59-CC56-488D-8B65-26F6878A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19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34119"/>
            <a:ext cx="109728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Челябинский энергетический колледж им. С.М. Кирова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11318543" cy="4708525"/>
          </a:xfrm>
        </p:spPr>
        <p:txBody>
          <a:bodyPr/>
          <a:lstStyle/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2700" dirty="0">
                <a:solidFill>
                  <a:srgbClr val="002060"/>
                </a:solidFill>
              </a:rPr>
              <a:t>Колледж следует новейшим трендам в области образования, науки и инноваций, сохраняя при этом многолетние традиции, накопленные за годы его существования.</a:t>
            </a:r>
          </a:p>
          <a:p>
            <a:pPr marL="136525" indent="0" algn="just">
              <a:buNone/>
            </a:pPr>
            <a:r>
              <a:rPr lang="ru-RU" sz="2700" b="1" dirty="0">
                <a:solidFill>
                  <a:srgbClr val="002060"/>
                </a:solidFill>
              </a:rPr>
              <a:t>	Энергетический комплекс                Индустриальный комплекс</a:t>
            </a:r>
          </a:p>
          <a:p>
            <a:pPr marL="136525" indent="0" algn="just">
              <a:buNone/>
            </a:pPr>
            <a:endParaRPr lang="ru-RU" sz="2700" b="1" dirty="0">
              <a:solidFill>
                <a:srgbClr val="002060"/>
              </a:solidFill>
            </a:endParaRPr>
          </a:p>
          <a:p>
            <a:pPr marL="136525" indent="0" algn="just">
              <a:buNone/>
            </a:pPr>
            <a:endParaRPr lang="ru-RU" sz="27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970" y="3445871"/>
            <a:ext cx="3712192" cy="267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101" y="3397616"/>
            <a:ext cx="3534770" cy="263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1254" y="6209731"/>
            <a:ext cx="425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Ул. Российская, 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9362" y="6089176"/>
            <a:ext cx="4258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Ул. Блюхера, 91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A0608A-B363-4F58-8F6F-FC5CB25AA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3" y="76402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5799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187355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00251" y="1542197"/>
            <a:ext cx="12492251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бухгалтерский учёт (по отраслям)</a:t>
            </a:r>
          </a:p>
          <a:p>
            <a:endParaRPr lang="ru-RU" sz="1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21959"/>
            <a:ext cx="8311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имущество и обязательства организации;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хозяйственные операции;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финансово-хозяйственная информация;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налоговая информация;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бухгалтерская отчетность;</a:t>
            </a: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первичные трудовые коллективы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169994"/>
          <a:ext cx="11532358" cy="2023936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Присваиваемые по профессиям специальности и направления подготовки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38.02.01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Экономика и бухгалтерский учёт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(по отраслям)</a:t>
                      </a: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10 мес.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Бухгалтер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Экономика и бухгалтерский учет (по отраслям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024" y="4314825"/>
            <a:ext cx="3911459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86847E-6560-477D-AC1A-295F1244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779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Приемная комиссия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заявлений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Колледж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комплекс: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Российская 23, тел.: 264-12-88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комплекс: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Блюхера 91, тел.: 262-33-11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Cайт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www.chenk.ru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 algn="ctr">
              <a:buNone/>
            </a:pPr>
            <a:r>
              <a:rPr lang="ru-RU" b="1" dirty="0" err="1">
                <a:hlinkClick r:id="rId2"/>
              </a:rPr>
              <a:t>Онлайн</a:t>
            </a:r>
            <a:r>
              <a:rPr lang="ru-RU" b="1" dirty="0">
                <a:hlinkClick r:id="rId2"/>
              </a:rPr>
              <a:t> - заявление</a:t>
            </a:r>
            <a:endParaRPr lang="ru-RU" b="1" dirty="0"/>
          </a:p>
        </p:txBody>
      </p:sp>
      <p:pic>
        <p:nvPicPr>
          <p:cNvPr id="3074" name="Picture 2" descr="https://chenk.ru/ru/simai.data/image/logo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9071" y="4531057"/>
            <a:ext cx="2057311" cy="232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78E01-4DB9-4B56-8351-ADC600B4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84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02187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  <a:p>
            <a:pPr marL="136525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565056-FD7C-41BA-8A68-1D2E0399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65702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3865"/>
            <a:ext cx="10972800" cy="9007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 – техническая база колледжа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914398"/>
            <a:ext cx="11864455" cy="5691117"/>
          </a:xfrm>
        </p:spPr>
        <p:txBody>
          <a:bodyPr/>
          <a:lstStyle/>
          <a:p>
            <a:pPr marL="136525" indent="0" algn="ctr">
              <a:buClr>
                <a:srgbClr val="002060"/>
              </a:buClr>
              <a:buSzPct val="120000"/>
              <a:buNone/>
            </a:pPr>
            <a:r>
              <a:rPr lang="ru-RU" sz="2450" b="1" dirty="0">
                <a:solidFill>
                  <a:srgbClr val="002060"/>
                </a:solidFill>
              </a:rPr>
              <a:t>ЧЭНК – современное учебное заведение, имеющее:</a:t>
            </a:r>
          </a:p>
          <a:p>
            <a:pPr marL="136525" indent="0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4 учебных корпуса (ул. Российская и ул.Блюхера) </a:t>
            </a:r>
          </a:p>
          <a:p>
            <a:pPr marL="136525" indent="0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 производственные мастерские, лаборатории и кабинеты, оснащенные необходимым оборудованием </a:t>
            </a:r>
          </a:p>
          <a:p>
            <a:pPr marL="136525" indent="0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2 библиотеки на 130 посадочных мест, </a:t>
            </a:r>
          </a:p>
          <a:p>
            <a:pPr marL="136525" indent="0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9 </a:t>
            </a:r>
            <a:r>
              <a:rPr lang="ru-RU" sz="2450" dirty="0" err="1">
                <a:solidFill>
                  <a:srgbClr val="002060"/>
                </a:solidFill>
              </a:rPr>
              <a:t>мультимедийных</a:t>
            </a:r>
            <a:r>
              <a:rPr lang="ru-RU" sz="2450" dirty="0">
                <a:solidFill>
                  <a:srgbClr val="002060"/>
                </a:solidFill>
              </a:rPr>
              <a:t> аудиторий и 13 компьютерных классов </a:t>
            </a:r>
          </a:p>
          <a:p>
            <a:pPr marL="136525" indent="0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 2 актовых и 3 спортивных зала</a:t>
            </a:r>
          </a:p>
          <a:p>
            <a:pPr marL="136525" indent="0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 3 студенческих общежития </a:t>
            </a:r>
            <a:endParaRPr lang="ru-RU" sz="2500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02" name="Picture 2" descr="https://chenk.ru/upload/resize_cache/iblock/d22/1200_1200_0/sk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7502" y="3811359"/>
            <a:ext cx="4088879" cy="272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s://chenk.ru/upload/iblock/dfe/UAN_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356" y="4367284"/>
            <a:ext cx="3182696" cy="21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s://chenk.ru/upload/resize_cache/iblock/d02/1200_1200_0/IMG_629b6e70ef32ea31e95735e47ca2b3ab_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5" y="4421299"/>
            <a:ext cx="3354510" cy="222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35E04B-E5E5-4D60-966C-EE9BB2045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7" y="-4798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7170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00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891088"/>
          </a:xfrm>
        </p:spPr>
        <p:txBody>
          <a:bodyPr/>
          <a:lstStyle/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Приём в Колледж лиц для обучения по образовательным программам осуществляется по заявлениям лиц, имеющих основное общее или среднее общее образование, если иное не установлено Федеральным законом от 29 декабря 2012 г. № 273-ФЗ «Об образовании в Российской Федерации», на основании «Правил приёма в ГБПОУ «Челябинский энергетический колледж им. С.М. Кирова» на 2020-2021 учебный год.</a:t>
            </a:r>
          </a:p>
          <a:p>
            <a:pPr marL="136525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36525" indent="0" algn="ctr">
              <a:buNone/>
            </a:pPr>
            <a:r>
              <a:rPr lang="ru-RU" b="1" dirty="0">
                <a:solidFill>
                  <a:srgbClr val="002060"/>
                </a:solidFill>
                <a:hlinkClick r:id="rId2"/>
              </a:rPr>
              <a:t>Правила приема на 2020 - 2021 учебный год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FDC09-6F5C-4B48-B120-A0E68E86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5" y="76403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870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00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891088"/>
          </a:xfrm>
        </p:spPr>
        <p:txBody>
          <a:bodyPr/>
          <a:lstStyle/>
          <a:p>
            <a:pPr marL="136525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 Прием для обучения по всем направлениям подготовки осуществляется </a:t>
            </a:r>
            <a:r>
              <a:rPr lang="ru-RU" b="1" dirty="0">
                <a:solidFill>
                  <a:srgbClr val="002060"/>
                </a:solidFill>
              </a:rPr>
              <a:t>БЕЗ ВСТУПИТЕЛЬНЫХ ИСПЫТАНИЙ</a:t>
            </a:r>
            <a:r>
              <a:rPr lang="ru-RU" dirty="0">
                <a:solidFill>
                  <a:srgbClr val="002060"/>
                </a:solidFill>
              </a:rPr>
              <a:t>, по среднему баллу аттестата.</a:t>
            </a:r>
          </a:p>
        </p:txBody>
      </p:sp>
      <p:pic>
        <p:nvPicPr>
          <p:cNvPr id="52228" name="Picture 4" descr="https://chenk.ru/upload/resize_cache/iblock/487/1200_1200_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937" y="3149602"/>
            <a:ext cx="5122459" cy="341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0" name="Picture 6" descr="https://chenk.ru/upload/resize_cache/iblock/1d4/1200_1200_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06" y="3111864"/>
            <a:ext cx="5206040" cy="346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7049F-10BE-48D8-908D-B489C1F4D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04" y="76403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870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07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764273"/>
            <a:ext cx="11864455" cy="5691117"/>
          </a:xfrm>
        </p:spPr>
        <p:txBody>
          <a:bodyPr/>
          <a:lstStyle/>
          <a:p>
            <a:pPr marL="136525" indent="0">
              <a:buNone/>
            </a:pPr>
            <a:r>
              <a:rPr lang="ru-RU" sz="2450" b="1" dirty="0">
                <a:solidFill>
                  <a:srgbClr val="002060"/>
                </a:solidFill>
              </a:rPr>
              <a:t>Обязательные документы:</a:t>
            </a:r>
            <a:endParaRPr lang="ru-RU" sz="2450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документ, удостоверяющий личность и гражданство — паспорт (оригинал и 2 копии. *Страница с фотографией и пропиской - на одном листе);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документ государственного образца об образовании — аттестат (оригинал и 2 копии);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фотографии 3*4 (6 шт.);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медицинская справка (форма 086/у оригинал).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sz="2450" b="1" dirty="0">
                <a:solidFill>
                  <a:srgbClr val="002060"/>
                </a:solidFill>
              </a:rPr>
              <a:t>Рекомендованные документы:</a:t>
            </a:r>
            <a:endParaRPr lang="ru-RU" sz="2450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справка о результатах ОГЭ/ЕГЭ;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свидетельство о рождении;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карта прививок Ф-063;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полис обязательного медицинского страхования (копия);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медицинская карта прививок (форма Ф63, копия);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СНИЛС (1 копия);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копия свидетельства ИНН (при наличии);</a:t>
            </a:r>
          </a:p>
          <a:p>
            <a:pPr marL="136525" indent="0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50" dirty="0">
                <a:solidFill>
                  <a:srgbClr val="002060"/>
                </a:solidFill>
              </a:rPr>
              <a:t>характеристика с места учебы (по желанию).</a:t>
            </a:r>
          </a:p>
          <a:p>
            <a:pPr algn="ctr">
              <a:spcBef>
                <a:spcPts val="0"/>
              </a:spcBef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endParaRPr lang="ru-RU" sz="2500" b="1" dirty="0">
              <a:solidFill>
                <a:srgbClr val="002060"/>
              </a:solidFill>
            </a:endParaRPr>
          </a:p>
          <a:p>
            <a:pPr marL="136525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9666" y="2866030"/>
            <a:ext cx="4804012" cy="20471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002060"/>
              </a:solidFill>
            </a:endParaRPr>
          </a:p>
          <a:p>
            <a:pPr algn="ctr"/>
            <a:r>
              <a:rPr lang="ru-RU" sz="2450" b="1" dirty="0">
                <a:solidFill>
                  <a:srgbClr val="002060"/>
                </a:solidFill>
              </a:rPr>
              <a:t>* Все перечисленные документы сложить в файлы, и оформить</a:t>
            </a:r>
          </a:p>
          <a:p>
            <a:pPr algn="ctr"/>
            <a:r>
              <a:rPr lang="ru-RU" sz="2450" b="1" dirty="0">
                <a:solidFill>
                  <a:srgbClr val="002060"/>
                </a:solidFill>
              </a:rPr>
              <a:t>в папку-скоросшиватель (зеленый цвет)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4DFFFA-C19C-4246-AF26-B66672F2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0" y="82830"/>
            <a:ext cx="814860" cy="7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7170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327545" y="2129051"/>
          <a:ext cx="11532358" cy="1795653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5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09.02.06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Сетевое и системное администрирование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Сетевой и системный администратор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2514" y="1514901"/>
            <a:ext cx="10331356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6603" y="4107898"/>
            <a:ext cx="829783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разработка типовых технологических процессов автоматизированной обработки информации,: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разработка компонентов автоматизированных информационных систем;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внедрение и сопровождение автоматизированных информационных систем в качестве техника в организациях (на предприятиях) различной отраслевой направленности независимо от их организационно-правовых форм.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1506" name="Picture 2" descr="Сетевое и системное администрирование | Южно-Уральски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9569" y="4107976"/>
            <a:ext cx="3552431" cy="241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EF3CA3-48BC-4A9E-A8E5-2C421DFB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8" y="25600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327545" y="2129052"/>
          <a:ext cx="11532358" cy="2731001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8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09.02.07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Программист 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Разработчик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приложений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06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2514" y="1514901"/>
            <a:ext cx="10331356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309" y="4913194"/>
            <a:ext cx="8297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ct val="120000"/>
            </a:pPr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  <a:endParaRPr lang="ru-RU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компьютерные системы;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 автоматизированные системы обработки информации и управления;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программное обеспечение компьютерных систем (программы, программные комплексы и системы);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 математическое, информационное, техническое, эргономическое, организационное и правовое обеспечение компьютерных систем.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37890" name="Picture 2" descr="Онлайн школа • Клуб Благ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0344" y="4926842"/>
            <a:ext cx="3150339" cy="193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FAE73-77E9-40FC-8D7E-2BE5952C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8" y="200962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552" cy="1337480"/>
          </a:xfrm>
        </p:spPr>
        <p:txBody>
          <a:bodyPr>
            <a:normAutofit fontScale="90000"/>
          </a:bodyPr>
          <a:lstStyle/>
          <a:p>
            <a:br>
              <a:rPr lang="ru-RU" b="0" dirty="0"/>
            </a:br>
            <a:r>
              <a:rPr lang="ru-RU" sz="3100" b="0" dirty="0">
                <a:latin typeface="+mn-lt"/>
              </a:rPr>
              <a:t> </a:t>
            </a:r>
            <a:br>
              <a:rPr lang="ru-RU" sz="27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ЭНЕРГЕТИЧЕСКИЙ КОМПЛЕКС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2514" y="1514901"/>
            <a:ext cx="10331356" cy="409433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ru-RU" b="0" dirty="0"/>
            </a:br>
            <a:r>
              <a:rPr lang="ru-RU" sz="8000" b="0" dirty="0">
                <a:latin typeface="+mn-lt"/>
              </a:rPr>
              <a:t> </a:t>
            </a:r>
            <a:r>
              <a:rPr lang="ru-RU" sz="1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Электрические станции,  сети и системы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422" y="5173428"/>
            <a:ext cx="8297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ct val="120000"/>
            </a:pPr>
            <a:r>
              <a:rPr lang="ru-RU" b="1" dirty="0">
                <a:solidFill>
                  <a:srgbClr val="002060"/>
                </a:solidFill>
              </a:rPr>
              <a:t>Объекты профессиональной деятельности выпускников: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обеспечение монтажа, эксплуатации и ремонта устройств, связанных с получением электрической энергии, ее преобразованием, распределением и потреблением.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24531"/>
              </p:ext>
            </p:extLst>
          </p:nvPr>
        </p:nvGraphicFramePr>
        <p:xfrm>
          <a:off x="263857" y="2224585"/>
          <a:ext cx="11532358" cy="2693480"/>
        </p:xfrm>
        <a:graphic>
          <a:graphicData uri="http://schemas.openxmlformats.org/drawingml/2006/table">
            <a:tbl>
              <a:tblPr firstRow="1" firstCol="1" bandRow="1"/>
              <a:tblGrid>
                <a:gridCol w="103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образованию, которое необходимо для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финансирования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13.02.03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Электрические станции,  сети и системы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г. 10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- электрик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классов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договору об оказании платных образовательных 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16" name="AutoShape 4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13.02.03 Электрические станции, сети и сис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056" y="4954137"/>
            <a:ext cx="3103554" cy="190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92E0EF-9C56-4D70-AA28-0A301FB6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8" y="251607"/>
            <a:ext cx="142049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39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E53976-0000-4D20-AB11-23F136D013AF}" vid="{D922412E-07E6-4576-8C17-815E172D0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911</TotalTime>
  <Words>1729</Words>
  <Application>Microsoft Office PowerPoint</Application>
  <PresentationFormat>Широкоэкранный</PresentationFormat>
  <Paragraphs>393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Тема1</vt:lpstr>
      <vt:lpstr>            Челябинский энергетический колледж им. С.М. Кирова</vt:lpstr>
      <vt:lpstr>Челябинский энергетический колледж им. С.М. Кирова</vt:lpstr>
      <vt:lpstr>Материально – техническая база колледжа</vt:lpstr>
      <vt:lpstr>Правила приема</vt:lpstr>
      <vt:lpstr>Правила приема</vt:lpstr>
      <vt:lpstr>Перечень документов</vt:lpstr>
      <vt:lpstr> ЭНЕРГЕТИЧЕСКИЙ КОМПЛЕКС </vt:lpstr>
      <vt:lpstr> ЭНЕРГЕТИЧЕСКИЙ КОМПЛЕКС </vt:lpstr>
      <vt:lpstr>   ЭНЕРГЕТИЧЕСКИЙ КОМПЛЕКС </vt:lpstr>
      <vt:lpstr> ЭНЕРГЕТИЧЕСКИЙ КОМПЛЕКС </vt:lpstr>
      <vt:lpstr>   ЭНЕРГЕТИЧЕСКИЙ КОМПЛЕКС </vt:lpstr>
      <vt:lpstr>   ЭНЕРГЕТИЧЕСКИЙ КОМПЛЕКС </vt:lpstr>
      <vt:lpstr>  ИНДУСТРИАЛЬНЫЙ КОМПЛЕКС </vt:lpstr>
      <vt:lpstr> ИНДУСТРИАЛЬНЫЙ КОМПЛЕКС </vt:lpstr>
      <vt:lpstr>   ИНДУСТРИАЛЬНЫЙ КОМПЛЕКС </vt:lpstr>
      <vt:lpstr>   ИНДУСТРИАЛЬНЫЙ КОМПЛЕКС </vt:lpstr>
      <vt:lpstr>  ИНДУСТРИАЛЬНЫЙ КОМПЛЕКС </vt:lpstr>
      <vt:lpstr>   ИНДУСТРИАЛЬНЫЙ КОМПЛЕКС </vt:lpstr>
      <vt:lpstr>   ИНДУСТРИАЛЬНЫЙ КОМПЛЕКС </vt:lpstr>
      <vt:lpstr>   ИНДУСТРИАЛЬНЫЙ КОМПЛЕКС </vt:lpstr>
      <vt:lpstr>Приемная комиссия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ЮУрГТК</dc:title>
  <dc:creator>xXx</dc:creator>
  <cp:lastModifiedBy>Polina Nichkova</cp:lastModifiedBy>
  <cp:revision>81</cp:revision>
  <dcterms:created xsi:type="dcterms:W3CDTF">2020-05-20T09:27:12Z</dcterms:created>
  <dcterms:modified xsi:type="dcterms:W3CDTF">2023-11-28T12:03:49Z</dcterms:modified>
</cp:coreProperties>
</file>