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9" r:id="rId11"/>
    <p:sldId id="278" r:id="rId12"/>
    <p:sldId id="280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66FFFF"/>
    <a:srgbClr val="CCFFFF"/>
    <a:srgbClr val="FFFF99"/>
    <a:srgbClr val="EEFA4C"/>
    <a:srgbClr val="FCFEDE"/>
    <a:srgbClr val="FDFFE5"/>
    <a:srgbClr val="F8FCC8"/>
    <a:srgbClr val="F6FD99"/>
    <a:srgbClr val="F6FBB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08" y="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A25CC-23A3-4DE7-9D43-B262786C374C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F25B4-1715-4F29-A092-F3CFE55748E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  <p:transition>
    <p:wedg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A25CC-23A3-4DE7-9D43-B262786C374C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F25B4-1715-4F29-A092-F3CFE55748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A25CC-23A3-4DE7-9D43-B262786C374C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F25B4-1715-4F29-A092-F3CFE55748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A25CC-23A3-4DE7-9D43-B262786C374C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F25B4-1715-4F29-A092-F3CFE55748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A25CC-23A3-4DE7-9D43-B262786C374C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950F25B4-1715-4F29-A092-F3CFE55748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A25CC-23A3-4DE7-9D43-B262786C374C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F25B4-1715-4F29-A092-F3CFE55748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A25CC-23A3-4DE7-9D43-B262786C374C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F25B4-1715-4F29-A092-F3CFE55748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A25CC-23A3-4DE7-9D43-B262786C374C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F25B4-1715-4F29-A092-F3CFE55748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A25CC-23A3-4DE7-9D43-B262786C374C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F25B4-1715-4F29-A092-F3CFE55748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A25CC-23A3-4DE7-9D43-B262786C374C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F25B4-1715-4F29-A092-F3CFE55748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A25CC-23A3-4DE7-9D43-B262786C374C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F25B4-1715-4F29-A092-F3CFE55748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tx1"/>
            </a:gs>
            <a:gs pos="100000">
              <a:srgbClr val="66FFF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837A25CC-23A3-4DE7-9D43-B262786C374C}" type="datetimeFigureOut">
              <a:rPr lang="ru-RU" smtClean="0"/>
              <a:pPr/>
              <a:t>28.11.2023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950F25B4-1715-4F29-A092-F3CFE55748E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wedge/>
  </p:transition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prof.labor.ru/professiograms/cat2.php?mnem=technologist_engineer" TargetMode="External"/><Relationship Id="rId2" Type="http://schemas.openxmlformats.org/officeDocument/2006/relationships/hyperlink" Target="http://prof.labor.ru/professiograms/cat4.php?mnem=disigner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hyperlink" Target="http://prof.labor.ru/professiograms/cat1.php?mnem=entrepreneur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hyperlink" Target="http://prof.labor.ru/obo/select.php?select_titleeng=handwork" TargetMode="External"/><Relationship Id="rId7" Type="http://schemas.openxmlformats.org/officeDocument/2006/relationships/hyperlink" Target="http://prof.labor.ru/obo/select.php?select_titleeng=signwork" TargetMode="External"/><Relationship Id="rId2" Type="http://schemas.openxmlformats.org/officeDocument/2006/relationships/hyperlink" Target="http://prof.labor.ru/obo/select.php?select_titleeng=vnimanie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prof.labor.ru/obo/select.php?select_titleeng=creativework" TargetMode="External"/><Relationship Id="rId5" Type="http://schemas.openxmlformats.org/officeDocument/2006/relationships/hyperlink" Target="http://prof.labor.ru/obo/select.php?select_titleeng=tehnika" TargetMode="External"/><Relationship Id="rId4" Type="http://schemas.openxmlformats.org/officeDocument/2006/relationships/hyperlink" Target="http://prof.labor.ru/obo/select.php?select_titleeng=nature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1268760"/>
            <a:ext cx="7558608" cy="872354"/>
          </a:xfrm>
        </p:spPr>
        <p:txBody>
          <a:bodyPr/>
          <a:lstStyle/>
          <a:p>
            <a:r>
              <a:rPr lang="ru-RU" b="1" dirty="0">
                <a:solidFill>
                  <a:srgbClr val="002060"/>
                </a:solidFill>
                <a:effectLst/>
                <a:latin typeface="Arial Black" pitchFamily="34" charset="0"/>
              </a:rPr>
              <a:t>ЮВЕЛИР</a:t>
            </a:r>
          </a:p>
        </p:txBody>
      </p:sp>
      <p:pic>
        <p:nvPicPr>
          <p:cNvPr id="21508" name="Picture 4" descr="http://stat17.privet.ru/lr/0931f64ac70db62974ca2f9bec491f3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98546" y="2141114"/>
            <a:ext cx="5000660" cy="4716886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5796136" y="5229200"/>
            <a:ext cx="334786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ru-RU" altLang="ru-RU" sz="1200" i="1" dirty="0">
              <a:solidFill>
                <a:schemeClr val="bg1"/>
              </a:solidFill>
              <a:latin typeface="Monserat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611560" y="476672"/>
            <a:ext cx="7558608" cy="792088"/>
          </a:xfrm>
          <a:prstGeom prst="rect">
            <a:avLst/>
          </a:prstGeo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800" b="1" kern="1200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endParaRPr lang="ru-RU" dirty="0">
              <a:solidFill>
                <a:srgbClr val="FFFF00"/>
              </a:solidFill>
              <a:latin typeface="Arial Black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77380" y="1182648"/>
            <a:ext cx="6192688" cy="5309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 indent="-257175" algn="ctr">
              <a:buClr>
                <a:schemeClr val="accent1"/>
              </a:buClr>
              <a:buSzPct val="80000"/>
              <a:defRPr/>
            </a:pPr>
            <a:r>
              <a:rPr lang="ru-RU" sz="1050" b="1" dirty="0">
                <a:solidFill>
                  <a:srgbClr val="002060"/>
                </a:solidFill>
                <a:cs typeface="Arial" panose="020B0604020202020204" pitchFamily="34" charset="0"/>
              </a:rPr>
              <a:t>Центр Опережающей Профессиональной Подготовки Челябинской области</a:t>
            </a:r>
          </a:p>
          <a:p>
            <a:pPr marL="192881" indent="-192881" algn="ctr">
              <a:buClr>
                <a:schemeClr val="accent1"/>
              </a:buClr>
              <a:buSzPct val="80000"/>
              <a:defRPr/>
            </a:pPr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A80EA1A-E6C4-4190-B2B8-0C813D42B3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6278"/>
            <a:ext cx="1498764" cy="1412776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F4C33931-C81C-4E03-8FA4-9DACDC0E55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4844" y="-9977"/>
            <a:ext cx="4932040" cy="1148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edg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bg1"/>
                </a:solidFill>
                <a:effectLst/>
              </a:rPr>
              <a:t>Области применения профессиональных знаний: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600200"/>
            <a:ext cx="8686800" cy="5257800"/>
          </a:xfrm>
        </p:spPr>
        <p:txBody>
          <a:bodyPr/>
          <a:lstStyle/>
          <a:p>
            <a:pPr>
              <a:buClrTx/>
              <a:buNone/>
            </a:pPr>
            <a:r>
              <a:rPr lang="ru-RU" dirty="0">
                <a:solidFill>
                  <a:schemeClr val="bg1"/>
                </a:solidFill>
              </a:rPr>
              <a:t>Ювелиры могут работать в таких организациях и сферах, как:</a:t>
            </a:r>
          </a:p>
          <a:p>
            <a:pPr>
              <a:buClrTx/>
            </a:pPr>
            <a:r>
              <a:rPr lang="ru-RU" dirty="0">
                <a:solidFill>
                  <a:schemeClr val="bg1"/>
                </a:solidFill>
              </a:rPr>
              <a:t>Ювелирные предприятия;</a:t>
            </a:r>
          </a:p>
          <a:p>
            <a:pPr>
              <a:buClrTx/>
            </a:pPr>
            <a:r>
              <a:rPr lang="ru-RU" dirty="0">
                <a:solidFill>
                  <a:schemeClr val="bg1"/>
                </a:solidFill>
              </a:rPr>
              <a:t>Ювелирные мастерские;</a:t>
            </a:r>
          </a:p>
          <a:p>
            <a:pPr>
              <a:buClrTx/>
            </a:pPr>
            <a:r>
              <a:rPr lang="ru-RU" dirty="0">
                <a:solidFill>
                  <a:schemeClr val="bg1"/>
                </a:solidFill>
              </a:rPr>
              <a:t>Прочие компании и организации.</a:t>
            </a:r>
          </a:p>
          <a:p>
            <a:pPr lvl="0">
              <a:buClrTx/>
              <a:buNone/>
            </a:pP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5" name="Рисунок 4" descr="http://www.ogoniok.com/common/archive/1999/4614/27-30-32/27-30-1b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43604" y="3669642"/>
            <a:ext cx="3000396" cy="31883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71B91E4-E722-4180-9E23-2EB479E3EB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5" y="44624"/>
            <a:ext cx="1080120" cy="1018151"/>
          </a:xfrm>
          <a:prstGeom prst="rect">
            <a:avLst/>
          </a:prstGeom>
        </p:spPr>
      </p:pic>
    </p:spTree>
  </p:cSld>
  <p:clrMapOvr>
    <a:masterClrMapping/>
  </p:clrMapOvr>
  <p:transition>
    <p:wedg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bg1"/>
                </a:solidFill>
                <a:effectLst/>
              </a:rPr>
              <a:t>Перспективы профессии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indent="0" algn="ctr">
              <a:buNone/>
            </a:pPr>
            <a:r>
              <a:rPr lang="ru-RU" sz="3800" b="1" dirty="0">
                <a:solidFill>
                  <a:schemeClr val="bg1"/>
                </a:solidFill>
              </a:rPr>
              <a:t>Возможные пути развития ювелира:</a:t>
            </a:r>
          </a:p>
          <a:p>
            <a:pPr>
              <a:buNone/>
            </a:pPr>
            <a:br>
              <a:rPr lang="ru-RU" dirty="0">
                <a:solidFill>
                  <a:schemeClr val="bg1"/>
                </a:solidFill>
              </a:rPr>
            </a:br>
            <a:r>
              <a:rPr lang="ru-RU" sz="3800" b="1" u="sng" dirty="0">
                <a:solidFill>
                  <a:schemeClr val="bg1"/>
                </a:solidFill>
              </a:rPr>
              <a:t>Специализация и освоение смежных областей</a:t>
            </a:r>
            <a:r>
              <a:rPr lang="ru-RU" sz="3800" b="1" dirty="0">
                <a:solidFill>
                  <a:schemeClr val="bg1"/>
                </a:solidFill>
              </a:rPr>
              <a:t>.</a:t>
            </a:r>
          </a:p>
          <a:p>
            <a:pPr>
              <a:buNone/>
            </a:pPr>
            <a:r>
              <a:rPr lang="ru-RU" dirty="0">
                <a:solidFill>
                  <a:schemeClr val="bg1"/>
                </a:solidFill>
              </a:rPr>
              <a:t>Ювелиры могут специализироваться в конкретных сферах производства, работать с тем или иным природным материалом. Зачастую профессиональных рост ювелира связан с освоением новых приемов и способов работы, получением большей самостоятельности.</a:t>
            </a:r>
          </a:p>
          <a:p>
            <a:pPr>
              <a:buNone/>
            </a:pPr>
            <a:r>
              <a:rPr lang="ru-RU" dirty="0">
                <a:solidFill>
                  <a:schemeClr val="bg1"/>
                </a:solidFill>
              </a:rPr>
              <a:t>Также человек с профессией ювелира может осваивать смежные специализации, такие как: </a:t>
            </a:r>
            <a:r>
              <a:rPr lang="ru-RU" b="1" dirty="0">
                <a:solidFill>
                  <a:schemeClr val="bg1"/>
                </a:solidFill>
                <a:hlinkClick r:id="rId2"/>
              </a:rPr>
              <a:t>дизайнер</a:t>
            </a:r>
            <a:r>
              <a:rPr lang="ru-RU" dirty="0">
                <a:solidFill>
                  <a:schemeClr val="bg1"/>
                </a:solidFill>
              </a:rPr>
              <a:t>, </a:t>
            </a:r>
            <a:r>
              <a:rPr lang="ru-RU" b="1" dirty="0">
                <a:solidFill>
                  <a:schemeClr val="bg1"/>
                </a:solidFill>
                <a:hlinkClick r:id="rId3"/>
              </a:rPr>
              <a:t>инженер - технолог</a:t>
            </a:r>
            <a:r>
              <a:rPr lang="ru-RU" dirty="0">
                <a:solidFill>
                  <a:schemeClr val="bg1"/>
                </a:solidFill>
              </a:rPr>
              <a:t>, дизайнер украшений и т.п.</a:t>
            </a:r>
          </a:p>
          <a:p>
            <a:pPr>
              <a:buNone/>
            </a:pPr>
            <a:br>
              <a:rPr lang="ru-RU" dirty="0">
                <a:solidFill>
                  <a:schemeClr val="bg1"/>
                </a:solidFill>
              </a:rPr>
            </a:br>
            <a:r>
              <a:rPr lang="ru-RU" sz="3800" b="1" u="sng" dirty="0">
                <a:solidFill>
                  <a:schemeClr val="bg1"/>
                </a:solidFill>
              </a:rPr>
              <a:t>Предпринимательский путь развития</a:t>
            </a:r>
            <a:r>
              <a:rPr lang="ru-RU" sz="3800" b="1" dirty="0">
                <a:solidFill>
                  <a:schemeClr val="bg1"/>
                </a:solidFill>
              </a:rPr>
              <a:t>.</a:t>
            </a:r>
          </a:p>
          <a:p>
            <a:pPr>
              <a:buNone/>
            </a:pPr>
            <a:r>
              <a:rPr lang="ru-RU" dirty="0">
                <a:solidFill>
                  <a:schemeClr val="bg1"/>
                </a:solidFill>
              </a:rPr>
              <a:t>В данном случае ювелир может начать заниматься собственным делом, работать на себя или открыть свою мастерскую.</a:t>
            </a:r>
          </a:p>
          <a:p>
            <a:pPr>
              <a:buNone/>
            </a:pPr>
            <a:r>
              <a:rPr lang="ru-RU" dirty="0">
                <a:solidFill>
                  <a:schemeClr val="bg1"/>
                </a:solidFill>
              </a:rPr>
              <a:t>В случае данного направления карьерного роста рекомендуется развивать предпринимательские умения, осваивать такие профессии, </a:t>
            </a:r>
            <a:r>
              <a:rPr lang="ru-RU" dirty="0" err="1">
                <a:solidFill>
                  <a:schemeClr val="bg1"/>
                </a:solidFill>
              </a:rPr>
              <a:t>как:</a:t>
            </a:r>
            <a:r>
              <a:rPr lang="ru-RU" b="1" dirty="0" err="1">
                <a:solidFill>
                  <a:schemeClr val="bg1"/>
                </a:solidFill>
                <a:hlinkClick r:id="rId4"/>
              </a:rPr>
              <a:t>предприниматель</a:t>
            </a:r>
            <a:r>
              <a:rPr lang="ru-RU" dirty="0">
                <a:solidFill>
                  <a:schemeClr val="bg1"/>
                </a:solidFill>
              </a:rPr>
              <a:t>.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18FDFB9-0389-41C1-94DA-F12C51AD709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504" y="44624"/>
            <a:ext cx="1145861" cy="1080120"/>
          </a:xfrm>
          <a:prstGeom prst="rect">
            <a:avLst/>
          </a:prstGeom>
        </p:spPr>
      </p:pic>
    </p:spTree>
  </p:cSld>
  <p:clrMapOvr>
    <a:masterClrMapping/>
  </p:clrMapOvr>
  <p:transition>
    <p:wedg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>
                <a:solidFill>
                  <a:srgbClr val="002060"/>
                </a:solidFill>
                <a:effectLst/>
              </a:rPr>
              <a:t>Получение образования</a:t>
            </a:r>
            <a:br>
              <a:rPr lang="ru-RU" dirty="0"/>
            </a:br>
            <a:r>
              <a:rPr lang="ru-RU" sz="2000" dirty="0">
                <a:solidFill>
                  <a:schemeClr val="bg1"/>
                </a:solidFill>
                <a:effectLst/>
              </a:rPr>
              <a:t>ГБПОУ «Южно-Уральский государственный колледж»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646317"/>
            <a:ext cx="8229600" cy="4616291"/>
          </a:xfr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374F444-0529-4E69-9D52-99061FF22D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5" y="44624"/>
            <a:ext cx="864096" cy="814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258627"/>
      </p:ext>
    </p:extLst>
  </p:cSld>
  <p:clrMapOvr>
    <a:masterClrMapping/>
  </p:clrMapOvr>
  <p:transition>
    <p:wedg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429000"/>
            <a:ext cx="8229600" cy="3143272"/>
          </a:xfrm>
        </p:spPr>
        <p:txBody>
          <a:bodyPr/>
          <a:lstStyle/>
          <a:p>
            <a:pPr algn="ctr">
              <a:buNone/>
            </a:pPr>
            <a:endParaRPr lang="ru-RU" b="1" dirty="0">
              <a:solidFill>
                <a:schemeClr val="bg1"/>
              </a:solidFill>
            </a:endParaRPr>
          </a:p>
          <a:p>
            <a:pPr algn="ctr">
              <a:buNone/>
            </a:pPr>
            <a:r>
              <a:rPr lang="ru-RU" b="1" dirty="0">
                <a:solidFill>
                  <a:schemeClr val="bg1"/>
                </a:solidFill>
              </a:rPr>
              <a:t>Ювелир</a:t>
            </a:r>
            <a:r>
              <a:rPr lang="ru-RU" dirty="0">
                <a:solidFill>
                  <a:schemeClr val="bg1"/>
                </a:solidFill>
              </a:rPr>
              <a:t> - мастер по изготовлению и ремонту ювелирных изделий. Профессия ювелира, прежде всего, связана с ручным трудом, работой с драгоценными и полудрагоценными камнями, металлами и т.п.</a:t>
            </a:r>
          </a:p>
        </p:txBody>
      </p:sp>
      <p:pic>
        <p:nvPicPr>
          <p:cNvPr id="20482" name="Picture 2" descr="http://mupkom.ru/components/com_virtuemart/shop_image/product/102917_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86050" y="0"/>
            <a:ext cx="3500462" cy="3500462"/>
          </a:xfrm>
          <a:prstGeom prst="rect">
            <a:avLst/>
          </a:prstGeom>
          <a:noFill/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FBD7680-D022-4F56-B00E-50323290FB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4" y="44624"/>
            <a:ext cx="1422373" cy="1340768"/>
          </a:xfrm>
          <a:prstGeom prst="rect">
            <a:avLst/>
          </a:prstGeom>
        </p:spPr>
      </p:pic>
    </p:spTree>
  </p:cSld>
  <p:clrMapOvr>
    <a:masterClrMapping/>
  </p:clrMapOvr>
  <p:transition>
    <p:wedg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74638"/>
            <a:ext cx="8186766" cy="2511420"/>
          </a:xfrm>
        </p:spPr>
        <p:txBody>
          <a:bodyPr>
            <a:noAutofit/>
          </a:bodyPr>
          <a:lstStyle/>
          <a:p>
            <a:endParaRPr lang="ru-RU" sz="2400" dirty="0">
              <a:solidFill>
                <a:schemeClr val="bg1"/>
              </a:solidFill>
              <a:effectLst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571472" y="2857496"/>
            <a:ext cx="8115328" cy="3451864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endParaRPr lang="ru-RU" dirty="0">
              <a:solidFill>
                <a:schemeClr val="bg1"/>
              </a:solidFill>
            </a:endParaRPr>
          </a:p>
          <a:p>
            <a:pPr algn="ctr">
              <a:buNone/>
            </a:pPr>
            <a:r>
              <a:rPr lang="ru-RU" dirty="0">
                <a:solidFill>
                  <a:schemeClr val="bg1"/>
                </a:solidFill>
              </a:rPr>
              <a:t>Профессия ювелира имеет древнюю историю. Ювелирные украшения были найдены при раскопке египетских пирамид и других памятников древности. Каждая историческая эпоха приносила новые стили и техники оформления драгоценных металлов. 20 век привнёс в ювелирное искусство не только передовые технологии, но и современные материалы — платину, палладий.</a:t>
            </a:r>
          </a:p>
          <a:p>
            <a:endParaRPr lang="ru-RU" dirty="0"/>
          </a:p>
        </p:txBody>
      </p:sp>
      <p:pic>
        <p:nvPicPr>
          <p:cNvPr id="6" name="Рисунок 5" descr="http://www.deita.ru/files/Image/news/181402_l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0298" y="357166"/>
            <a:ext cx="4071966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0B67411-0F15-4210-9692-A01370B6A0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4" y="44624"/>
            <a:ext cx="1422373" cy="1340768"/>
          </a:xfrm>
          <a:prstGeom prst="rect">
            <a:avLst/>
          </a:prstGeom>
        </p:spPr>
      </p:pic>
    </p:spTree>
  </p:cSld>
  <p:clrMapOvr>
    <a:masterClrMapping/>
  </p:clrMapOvr>
  <p:transition>
    <p:wedg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i="1" dirty="0">
                <a:solidFill>
                  <a:schemeClr val="bg1"/>
                </a:solidFill>
                <a:effectLst/>
              </a:rPr>
              <a:t>Тип и класс профессии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>
                <a:solidFill>
                  <a:schemeClr val="bg1"/>
                </a:solidFill>
              </a:rPr>
              <a:t>          Профессия ювелира относится к типу </a:t>
            </a:r>
            <a:r>
              <a:rPr lang="ru-RU" b="1" u="sng" dirty="0">
                <a:solidFill>
                  <a:schemeClr val="bg1"/>
                </a:solidFill>
              </a:rPr>
              <a:t>«Человек - Художественный образ»</a:t>
            </a:r>
            <a:r>
              <a:rPr lang="ru-RU" dirty="0">
                <a:solidFill>
                  <a:schemeClr val="bg1"/>
                </a:solidFill>
              </a:rPr>
              <a:t>, поскольку связана с творческой деятельностью, с созданием, проектированием, моделированием художественных изделий.</a:t>
            </a:r>
          </a:p>
          <a:p>
            <a:pPr>
              <a:buNone/>
            </a:pPr>
            <a:br>
              <a:rPr lang="ru-RU" dirty="0">
                <a:solidFill>
                  <a:schemeClr val="bg1"/>
                </a:solidFill>
              </a:rPr>
            </a:br>
            <a:r>
              <a:rPr lang="ru-RU" dirty="0">
                <a:solidFill>
                  <a:schemeClr val="bg1"/>
                </a:solidFill>
              </a:rPr>
              <a:t>Также она относится к типу </a:t>
            </a:r>
            <a:r>
              <a:rPr lang="ru-RU" b="1" u="sng" dirty="0">
                <a:solidFill>
                  <a:schemeClr val="bg1"/>
                </a:solidFill>
              </a:rPr>
              <a:t>«Человек - Техника»</a:t>
            </a:r>
            <a:r>
              <a:rPr lang="ru-RU" dirty="0">
                <a:solidFill>
                  <a:schemeClr val="bg1"/>
                </a:solidFill>
              </a:rPr>
              <a:t>, так как связана эксплуатацией технических устройств.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024CFE8-DAFB-43BE-AD48-92EAD91F9E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07" y="76870"/>
            <a:ext cx="1422373" cy="1340768"/>
          </a:xfrm>
          <a:prstGeom prst="rect">
            <a:avLst/>
          </a:prstGeom>
        </p:spPr>
      </p:pic>
    </p:spTree>
  </p:cSld>
  <p:clrMapOvr>
    <a:masterClrMapping/>
  </p:clrMapOvr>
  <p:transition>
    <p:wedg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59832" y="1556792"/>
            <a:ext cx="5884116" cy="3943910"/>
          </a:xfrm>
        </p:spPr>
        <p:txBody>
          <a:bodyPr>
            <a:normAutofit fontScale="90000"/>
          </a:bodyPr>
          <a:lstStyle/>
          <a:p>
            <a:r>
              <a:rPr lang="ru-RU" sz="2800" i="1" dirty="0">
                <a:solidFill>
                  <a:schemeClr val="bg1"/>
                </a:solidFill>
                <a:effectLst/>
              </a:rPr>
              <a:t>Требования к знаниям и умениям специалиста</a:t>
            </a:r>
            <a:br>
              <a:rPr lang="ru-RU" sz="2800" i="1" dirty="0">
                <a:solidFill>
                  <a:schemeClr val="bg1"/>
                </a:solidFill>
                <a:effectLst/>
              </a:rPr>
            </a:br>
            <a:r>
              <a:rPr lang="ru-RU" sz="2700" b="0" u="sng" dirty="0">
                <a:solidFill>
                  <a:schemeClr val="bg1"/>
                </a:solidFill>
                <a:effectLst/>
                <a:latin typeface="+mn-lt"/>
              </a:rPr>
              <a:t>Квалифицированный ювелир должен знать:</a:t>
            </a:r>
            <a:br>
              <a:rPr lang="ru-RU" sz="2700" b="0" dirty="0">
                <a:solidFill>
                  <a:schemeClr val="bg1"/>
                </a:solidFill>
                <a:effectLst/>
                <a:latin typeface="+mn-lt"/>
              </a:rPr>
            </a:br>
            <a:r>
              <a:rPr lang="ru-RU" sz="2700" b="0" dirty="0">
                <a:solidFill>
                  <a:schemeClr val="bg1"/>
                </a:solidFill>
                <a:effectLst/>
                <a:latin typeface="+mn-lt"/>
              </a:rPr>
              <a:t>свойства драгоценных и полудрагоценных материалов;</a:t>
            </a:r>
            <a:br>
              <a:rPr lang="ru-RU" sz="2700" b="0" dirty="0">
                <a:solidFill>
                  <a:schemeClr val="bg1"/>
                </a:solidFill>
                <a:effectLst/>
                <a:latin typeface="+mn-lt"/>
              </a:rPr>
            </a:br>
            <a:r>
              <a:rPr lang="ru-RU" sz="2700" b="0" dirty="0">
                <a:solidFill>
                  <a:schemeClr val="bg1"/>
                </a:solidFill>
                <a:effectLst/>
                <a:latin typeface="+mn-lt"/>
              </a:rPr>
              <a:t>технические требования к изготовлению изделий;</a:t>
            </a:r>
            <a:br>
              <a:rPr lang="ru-RU" sz="2700" b="0" dirty="0">
                <a:solidFill>
                  <a:schemeClr val="bg1"/>
                </a:solidFill>
                <a:effectLst/>
                <a:latin typeface="+mn-lt"/>
              </a:rPr>
            </a:br>
            <a:r>
              <a:rPr lang="ru-RU" sz="2700" b="0" dirty="0">
                <a:solidFill>
                  <a:schemeClr val="bg1"/>
                </a:solidFill>
                <a:effectLst/>
                <a:latin typeface="+mn-lt"/>
              </a:rPr>
              <a:t>разновидности орнаментов и т.п.</a:t>
            </a:r>
            <a:br>
              <a:rPr lang="ru-RU" sz="2700" b="0" dirty="0">
                <a:solidFill>
                  <a:schemeClr val="bg1"/>
                </a:solidFill>
                <a:effectLst/>
                <a:latin typeface="+mn-lt"/>
              </a:rPr>
            </a:br>
            <a:br>
              <a:rPr lang="ru-RU" sz="2700" dirty="0">
                <a:solidFill>
                  <a:schemeClr val="bg1"/>
                </a:solidFill>
                <a:effectLst/>
                <a:latin typeface="+mn-lt"/>
              </a:rPr>
            </a:br>
            <a:r>
              <a:rPr lang="ru-RU" sz="2700" b="0" u="sng" dirty="0">
                <a:solidFill>
                  <a:schemeClr val="bg1"/>
                </a:solidFill>
                <a:effectLst/>
                <a:latin typeface="+mn-lt"/>
              </a:rPr>
              <a:t>Квалифицированный ювелир должен уметь:</a:t>
            </a:r>
            <a:br>
              <a:rPr lang="ru-RU" sz="2700" b="0" dirty="0">
                <a:solidFill>
                  <a:schemeClr val="bg1"/>
                </a:solidFill>
                <a:effectLst/>
                <a:latin typeface="+mn-lt"/>
              </a:rPr>
            </a:br>
            <a:r>
              <a:rPr lang="ru-RU" sz="2700" b="0" dirty="0">
                <a:solidFill>
                  <a:schemeClr val="bg1"/>
                </a:solidFill>
                <a:effectLst/>
                <a:latin typeface="+mn-lt"/>
              </a:rPr>
              <a:t>работать с ювелирными инструментами;</a:t>
            </a:r>
            <a:br>
              <a:rPr lang="ru-RU" sz="2700" b="0" dirty="0">
                <a:solidFill>
                  <a:schemeClr val="bg1"/>
                </a:solidFill>
                <a:effectLst/>
                <a:latin typeface="+mn-lt"/>
              </a:rPr>
            </a:br>
            <a:r>
              <a:rPr lang="ru-RU" sz="2700" b="0" dirty="0">
                <a:solidFill>
                  <a:schemeClr val="bg1"/>
                </a:solidFill>
                <a:effectLst/>
                <a:latin typeface="+mn-lt"/>
              </a:rPr>
              <a:t>читать чертежи;</a:t>
            </a:r>
            <a:br>
              <a:rPr lang="ru-RU" sz="2700" b="0" dirty="0">
                <a:solidFill>
                  <a:schemeClr val="bg1"/>
                </a:solidFill>
                <a:effectLst/>
                <a:latin typeface="+mn-lt"/>
              </a:rPr>
            </a:br>
            <a:r>
              <a:rPr lang="ru-RU" sz="2700" b="0" dirty="0">
                <a:solidFill>
                  <a:schemeClr val="bg1"/>
                </a:solidFill>
                <a:effectLst/>
                <a:latin typeface="+mn-lt"/>
              </a:rPr>
              <a:t>владеть разнообразными техническими приемами: чеканка, литье, ковка, тиснение, полировка и т.д.</a:t>
            </a:r>
            <a:br>
              <a:rPr lang="ru-RU" sz="2700" b="0" dirty="0">
                <a:solidFill>
                  <a:schemeClr val="bg1"/>
                </a:solidFill>
                <a:effectLst/>
                <a:latin typeface="+mn-lt"/>
              </a:rPr>
            </a:br>
            <a:br>
              <a:rPr lang="ru-RU" sz="2800" i="1" dirty="0">
                <a:solidFill>
                  <a:schemeClr val="bg1"/>
                </a:solidFill>
                <a:effectLst/>
              </a:rPr>
            </a:br>
            <a:endParaRPr lang="ru-RU" sz="2800" dirty="0">
              <a:solidFill>
                <a:schemeClr val="bg1"/>
              </a:solidFill>
              <a:effectLst/>
            </a:endParaRPr>
          </a:p>
        </p:txBody>
      </p:sp>
      <p:pic>
        <p:nvPicPr>
          <p:cNvPr id="6" name="Содержимое 5" descr="http://mediasubs.ru/group/uploads/yu/yuvelirnoe-delo/image2/LWFiZjUtZ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4656132"/>
            <a:ext cx="2897190" cy="2201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4BB75C7-7683-4C29-877A-8948312F81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4" y="44624"/>
            <a:ext cx="1422373" cy="1340768"/>
          </a:xfrm>
          <a:prstGeom prst="rect">
            <a:avLst/>
          </a:prstGeom>
        </p:spPr>
      </p:pic>
    </p:spTree>
  </p:cSld>
  <p:clrMapOvr>
    <a:masterClrMapping/>
  </p:clrMapOvr>
  <p:transition>
    <p:wedg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1296" y="404664"/>
            <a:ext cx="8229600" cy="1143000"/>
          </a:xfrm>
        </p:spPr>
        <p:txBody>
          <a:bodyPr>
            <a:noAutofit/>
          </a:bodyPr>
          <a:lstStyle/>
          <a:p>
            <a:r>
              <a:rPr lang="ru-RU" sz="3600" dirty="0">
                <a:solidFill>
                  <a:schemeClr val="bg1"/>
                </a:solidFill>
              </a:rPr>
              <a:t>Требования к индивидуальным особенностям специалиста</a:t>
            </a:r>
            <a:endParaRPr lang="ru-RU" sz="3600" dirty="0">
              <a:solidFill>
                <a:schemeClr val="bg1"/>
              </a:solidFill>
              <a:effectLst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b="1" dirty="0">
                <a:solidFill>
                  <a:schemeClr val="bg1"/>
                </a:solidFill>
              </a:rPr>
              <a:t>Для успешной деятельности в качестве ювелира необходимо наличие следующих профессионально-важных качеств:</a:t>
            </a:r>
          </a:p>
          <a:p>
            <a:pPr>
              <a:buClrTx/>
            </a:pPr>
            <a:r>
              <a:rPr lang="ru-RU" b="1" dirty="0">
                <a:solidFill>
                  <a:schemeClr val="bg1"/>
                </a:solidFill>
                <a:hlinkClick r:id="rId2"/>
              </a:rPr>
              <a:t>способность к концентрации внимания</a:t>
            </a:r>
            <a:endParaRPr lang="ru-RU" dirty="0">
              <a:solidFill>
                <a:schemeClr val="bg1"/>
              </a:solidFill>
            </a:endParaRPr>
          </a:p>
          <a:p>
            <a:pPr>
              <a:buClrTx/>
            </a:pPr>
            <a:r>
              <a:rPr lang="ru-RU" b="1" dirty="0">
                <a:solidFill>
                  <a:schemeClr val="bg1"/>
                </a:solidFill>
                <a:hlinkClick r:id="rId3"/>
              </a:rPr>
              <a:t>склонность к ручному труду</a:t>
            </a:r>
            <a:endParaRPr lang="ru-RU" dirty="0">
              <a:solidFill>
                <a:schemeClr val="bg1"/>
              </a:solidFill>
            </a:endParaRPr>
          </a:p>
          <a:p>
            <a:pPr>
              <a:buClrTx/>
            </a:pPr>
            <a:r>
              <a:rPr lang="ru-RU" b="1" dirty="0">
                <a:solidFill>
                  <a:schemeClr val="bg1"/>
                </a:solidFill>
                <a:hlinkClick r:id="rId4"/>
              </a:rPr>
              <a:t>склонность к работе с объектами природы</a:t>
            </a:r>
            <a:endParaRPr lang="ru-RU" dirty="0">
              <a:solidFill>
                <a:schemeClr val="bg1"/>
              </a:solidFill>
            </a:endParaRPr>
          </a:p>
          <a:p>
            <a:pPr>
              <a:buClrTx/>
            </a:pPr>
            <a:r>
              <a:rPr lang="ru-RU" b="1" dirty="0">
                <a:solidFill>
                  <a:schemeClr val="bg1"/>
                </a:solidFill>
                <a:hlinkClick r:id="rId5"/>
              </a:rPr>
              <a:t>склонность к работе с техникой</a:t>
            </a:r>
            <a:endParaRPr lang="ru-RU" dirty="0">
              <a:solidFill>
                <a:schemeClr val="bg1"/>
              </a:solidFill>
            </a:endParaRPr>
          </a:p>
          <a:p>
            <a:pPr>
              <a:buClrTx/>
            </a:pPr>
            <a:r>
              <a:rPr lang="ru-RU" b="1" dirty="0">
                <a:solidFill>
                  <a:schemeClr val="bg1"/>
                </a:solidFill>
                <a:hlinkClick r:id="rId6"/>
              </a:rPr>
              <a:t>склонность к творческой работе</a:t>
            </a:r>
            <a:endParaRPr lang="ru-RU" dirty="0">
              <a:solidFill>
                <a:schemeClr val="bg1"/>
              </a:solidFill>
            </a:endParaRPr>
          </a:p>
          <a:p>
            <a:pPr>
              <a:buClrTx/>
            </a:pPr>
            <a:r>
              <a:rPr lang="ru-RU" b="1" dirty="0">
                <a:solidFill>
                  <a:schemeClr val="bg1"/>
                </a:solidFill>
                <a:hlinkClick r:id="rId7"/>
              </a:rPr>
              <a:t>склонность к работе с информацией</a:t>
            </a:r>
            <a:endParaRPr lang="ru-RU" dirty="0">
              <a:solidFill>
                <a:schemeClr val="bg1"/>
              </a:solidFill>
            </a:endParaRPr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F82B272-EA05-4A55-86FE-FDBA4128E38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116632"/>
            <a:ext cx="1422373" cy="1340768"/>
          </a:xfrm>
          <a:prstGeom prst="rect">
            <a:avLst/>
          </a:prstGeom>
        </p:spPr>
      </p:pic>
    </p:spTree>
  </p:cSld>
  <p:clrMapOvr>
    <a:masterClrMapping/>
  </p:clrMapOvr>
  <p:transition>
    <p:wedg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400" i="1" dirty="0">
                <a:solidFill>
                  <a:schemeClr val="bg1"/>
                </a:solidFill>
                <a:effectLst/>
              </a:rPr>
              <a:t>Условия труда</a:t>
            </a:r>
            <a:endParaRPr lang="ru-RU" sz="4400" dirty="0">
              <a:solidFill>
                <a:schemeClr val="bg1"/>
              </a:solidFill>
              <a:effectLst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dirty="0">
                <a:solidFill>
                  <a:schemeClr val="bg1"/>
                </a:solidFill>
              </a:rPr>
              <a:t>Условия работы ювелира часто связаны с одиночной деятельностью. Чаще всего представители данной профессии работают в помещениях. Это могут быть производственные помещения, мастерские. Работа происходит преимущественно сидя, с использованием специальных инструментов. Как правило, это тихая и спокойная деятельность.</a:t>
            </a:r>
          </a:p>
        </p:txBody>
      </p:sp>
      <p:pic>
        <p:nvPicPr>
          <p:cNvPr id="6" name="Рисунок 5" descr="http://img-fotki.yandex.ru/get/6419/23429204.746/0_8d211_da347506_XL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921648"/>
            <a:ext cx="1857356" cy="1936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3A349FF-E78B-4D17-ABEE-7F325A2BBB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4" y="44624"/>
            <a:ext cx="1422373" cy="1340768"/>
          </a:xfrm>
          <a:prstGeom prst="rect">
            <a:avLst/>
          </a:prstGeom>
        </p:spPr>
      </p:pic>
    </p:spTree>
  </p:cSld>
  <p:clrMapOvr>
    <a:masterClrMapping/>
  </p:clrMapOvr>
  <p:transition>
    <p:wedg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4358" y="404664"/>
            <a:ext cx="8329642" cy="1011222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bg1"/>
                </a:solidFill>
              </a:rPr>
              <a:t>Медицинские противопоказания</a:t>
            </a:r>
            <a:br>
              <a:rPr lang="ru-RU" i="1" dirty="0"/>
            </a:br>
            <a:endParaRPr lang="ru-RU" dirty="0">
              <a:solidFill>
                <a:schemeClr val="bg1"/>
              </a:solidFill>
              <a:effectLst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ClrTx/>
            </a:pPr>
            <a:r>
              <a:rPr lang="ru-RU" dirty="0">
                <a:solidFill>
                  <a:schemeClr val="bg1"/>
                </a:solidFill>
              </a:rPr>
              <a:t>заболевания опорно-двигательного аппарата;</a:t>
            </a:r>
          </a:p>
          <a:p>
            <a:pPr>
              <a:buClrTx/>
            </a:pPr>
            <a:r>
              <a:rPr lang="ru-RU" dirty="0">
                <a:solidFill>
                  <a:schemeClr val="bg1"/>
                </a:solidFill>
              </a:rPr>
              <a:t>нервной системы;</a:t>
            </a:r>
          </a:p>
          <a:p>
            <a:pPr>
              <a:buClrTx/>
            </a:pPr>
            <a:r>
              <a:rPr lang="ru-RU" dirty="0">
                <a:solidFill>
                  <a:schemeClr val="bg1"/>
                </a:solidFill>
              </a:rPr>
              <a:t>сердечнососудистой системы;</a:t>
            </a:r>
          </a:p>
          <a:p>
            <a:pPr>
              <a:buClrTx/>
            </a:pPr>
            <a:r>
              <a:rPr lang="ru-RU" dirty="0">
                <a:solidFill>
                  <a:schemeClr val="bg1"/>
                </a:solidFill>
              </a:rPr>
              <a:t>органов зрения;</a:t>
            </a:r>
          </a:p>
          <a:p>
            <a:pPr>
              <a:buClrTx/>
            </a:pPr>
            <a:r>
              <a:rPr lang="ru-RU" dirty="0">
                <a:solidFill>
                  <a:schemeClr val="bg1"/>
                </a:solidFill>
              </a:rPr>
              <a:t>различные формы аллергий (в особенности на техническую пыль).</a:t>
            </a:r>
          </a:p>
          <a:p>
            <a:pPr>
              <a:buClrTx/>
              <a:buNone/>
            </a:pPr>
            <a:br>
              <a:rPr lang="ru-RU" dirty="0">
                <a:solidFill>
                  <a:schemeClr val="bg1"/>
                </a:solidFill>
              </a:rPr>
            </a:br>
            <a:r>
              <a:rPr lang="ru-RU" dirty="0">
                <a:solidFill>
                  <a:schemeClr val="bg1"/>
                </a:solidFill>
              </a:rPr>
              <a:t>При наличии этих заболеваний работа по профессии ювелира может приводить к ухудшению здоровья, а также создавать непреодолимые препятствия для освоения и роста в рамках этой профессии.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4CB5468-DB81-46B2-9992-8D1C5EF783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44624"/>
            <a:ext cx="993079" cy="936104"/>
          </a:xfrm>
          <a:prstGeom prst="rect">
            <a:avLst/>
          </a:prstGeom>
        </p:spPr>
      </p:pic>
    </p:spTree>
  </p:cSld>
  <p:clrMapOvr>
    <a:masterClrMapping/>
  </p:clrMapOvr>
  <p:transition>
    <p:wedg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74638"/>
            <a:ext cx="8258204" cy="1511288"/>
          </a:xfrm>
        </p:spPr>
        <p:txBody>
          <a:bodyPr>
            <a:normAutofit/>
          </a:bodyPr>
          <a:lstStyle/>
          <a:p>
            <a:r>
              <a:rPr lang="ru-RU" sz="3600" i="1" dirty="0">
                <a:solidFill>
                  <a:schemeClr val="bg1"/>
                </a:solidFill>
                <a:effectLst/>
              </a:rPr>
              <a:t>Базовое образование</a:t>
            </a:r>
            <a:br>
              <a:rPr lang="ru-RU" sz="3600" i="1" dirty="0">
                <a:solidFill>
                  <a:schemeClr val="bg1"/>
                </a:solidFill>
                <a:effectLst/>
              </a:rPr>
            </a:br>
            <a:endParaRPr lang="ru-RU" sz="3600" dirty="0">
              <a:solidFill>
                <a:schemeClr val="bg1"/>
              </a:solidFill>
              <a:effectLst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dirty="0">
                <a:solidFill>
                  <a:schemeClr val="bg1"/>
                </a:solidFill>
              </a:rPr>
              <a:t>Как правило, профессию ювелира можно получить в учреждениях среднего и высшего профессионального образования.</a:t>
            </a:r>
          </a:p>
        </p:txBody>
      </p:sp>
      <p:pic>
        <p:nvPicPr>
          <p:cNvPr id="6" name="Рисунок 5" descr="http://www.avirtuouswoman.org/wp-content/uploads/2011/01/treasures.pn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28860" y="3357562"/>
            <a:ext cx="4572032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DE596E7-83B1-4A00-92AA-6528C10D33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5" y="44624"/>
            <a:ext cx="1069470" cy="1008112"/>
          </a:xfrm>
          <a:prstGeom prst="rect">
            <a:avLst/>
          </a:prstGeom>
        </p:spPr>
      </p:pic>
    </p:spTree>
  </p:cSld>
  <p:clrMapOvr>
    <a:masterClrMapping/>
  </p:clrMapOvr>
  <p:transition>
    <p:wedge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472</TotalTime>
  <Words>530</Words>
  <Application>Microsoft Office PowerPoint</Application>
  <PresentationFormat>Экран (4:3)</PresentationFormat>
  <Paragraphs>43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22" baseType="lpstr">
      <vt:lpstr>Arial</vt:lpstr>
      <vt:lpstr>Arial Black</vt:lpstr>
      <vt:lpstr>Book Antiqua</vt:lpstr>
      <vt:lpstr>Lucida Sans</vt:lpstr>
      <vt:lpstr>Monserat</vt:lpstr>
      <vt:lpstr>Times New Roman</vt:lpstr>
      <vt:lpstr>Wingdings</vt:lpstr>
      <vt:lpstr>Wingdings 2</vt:lpstr>
      <vt:lpstr>Wingdings 3</vt:lpstr>
      <vt:lpstr>Апекс</vt:lpstr>
      <vt:lpstr>ЮВЕЛИР</vt:lpstr>
      <vt:lpstr>Презентация PowerPoint</vt:lpstr>
      <vt:lpstr>Презентация PowerPoint</vt:lpstr>
      <vt:lpstr>Тип и класс профессии</vt:lpstr>
      <vt:lpstr>Требования к знаниям и умениям специалиста Квалифицированный ювелир должен знать: свойства драгоценных и полудрагоценных материалов; технические требования к изготовлению изделий; разновидности орнаментов и т.п.  Квалифицированный ювелир должен уметь: работать с ювелирными инструментами; читать чертежи; владеть разнообразными техническими приемами: чеканка, литье, ковка, тиснение, полировка и т.д.  </vt:lpstr>
      <vt:lpstr>Требования к индивидуальным особенностям специалиста</vt:lpstr>
      <vt:lpstr>Условия труда</vt:lpstr>
      <vt:lpstr>Медицинские противопоказания </vt:lpstr>
      <vt:lpstr>Базовое образование </vt:lpstr>
      <vt:lpstr>Области применения профессиональных знаний:</vt:lpstr>
      <vt:lpstr>Перспективы профессии</vt:lpstr>
      <vt:lpstr>Получение образования ГБПОУ «Южно-Уральский государственный колледж»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Acer</dc:creator>
  <cp:lastModifiedBy>Polina Nichkova</cp:lastModifiedBy>
  <cp:revision>46</cp:revision>
  <dcterms:created xsi:type="dcterms:W3CDTF">2013-05-02T15:22:29Z</dcterms:created>
  <dcterms:modified xsi:type="dcterms:W3CDTF">2023-11-28T12:07:35Z</dcterms:modified>
</cp:coreProperties>
</file>