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8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FF"/>
    <a:srgbClr val="CCFFFF"/>
    <a:srgbClr val="FFFF99"/>
    <a:srgbClr val="EEFA4C"/>
    <a:srgbClr val="FCFEDE"/>
    <a:srgbClr val="FDFFE5"/>
    <a:srgbClr val="F8FCC8"/>
    <a:srgbClr val="F6FD99"/>
    <a:srgbClr val="F6F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rgbClr val="66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7A25CC-23A3-4DE7-9D43-B262786C374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0F25B4-1715-4F29-A092-F3CFE557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.labor.ru/professiograms/cat2.php?mnem=technologist_engineer" TargetMode="External"/><Relationship Id="rId2" Type="http://schemas.openxmlformats.org/officeDocument/2006/relationships/hyperlink" Target="http://prof.labor.ru/professiograms/cat4.php?mnem=disign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prof.labor.ru/professiograms/cat1.php?mnem=entrepreneu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prof.labor.ru/obo/select.php?select_titleeng=handwork" TargetMode="External"/><Relationship Id="rId7" Type="http://schemas.openxmlformats.org/officeDocument/2006/relationships/hyperlink" Target="http://prof.labor.ru/obo/select.php?select_titleeng=signwork" TargetMode="External"/><Relationship Id="rId2" Type="http://schemas.openxmlformats.org/officeDocument/2006/relationships/hyperlink" Target="http://prof.labor.ru/obo/select.php?select_titleeng=vniman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f.labor.ru/obo/select.php?select_titleeng=creativework" TargetMode="External"/><Relationship Id="rId5" Type="http://schemas.openxmlformats.org/officeDocument/2006/relationships/hyperlink" Target="http://prof.labor.ru/obo/select.php?select_titleeng=tehnika" TargetMode="External"/><Relationship Id="rId4" Type="http://schemas.openxmlformats.org/officeDocument/2006/relationships/hyperlink" Target="http://prof.labor.ru/obo/select.php?select_titleeng=natu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558608" cy="87235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Arial Black" pitchFamily="34" charset="0"/>
              </a:rPr>
              <a:t>ЮВЕЛИР</a:t>
            </a:r>
          </a:p>
        </p:txBody>
      </p:sp>
      <p:pic>
        <p:nvPicPr>
          <p:cNvPr id="21508" name="Picture 4" descr="http://stat17.privet.ru/lr/0931f64ac70db62974ca2f9bec491f3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546" y="2141114"/>
            <a:ext cx="5000660" cy="47168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96136" y="5229200"/>
            <a:ext cx="334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200" i="1" dirty="0">
              <a:solidFill>
                <a:schemeClr val="bg1"/>
              </a:solidFill>
              <a:latin typeface="Monsera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76672"/>
            <a:ext cx="7558608" cy="792088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7380" y="1182648"/>
            <a:ext cx="6192688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050" b="1" dirty="0">
                <a:solidFill>
                  <a:srgbClr val="002060"/>
                </a:solidFill>
                <a:cs typeface="Arial" panose="020B0604020202020204" pitchFamily="34" charset="0"/>
              </a:rPr>
              <a:t>Центр Опережающей Профессиональной Подготовки Челябинской области</a:t>
            </a:r>
          </a:p>
          <a:p>
            <a:pPr marL="192881" indent="-192881" algn="ctr">
              <a:buClr>
                <a:schemeClr val="accent1"/>
              </a:buClr>
              <a:buSzPct val="80000"/>
              <a:defRPr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80EA1A-E6C4-4190-B2B8-0C813D42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78"/>
            <a:ext cx="1498764" cy="14127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4C33931-C81C-4E03-8FA4-9DACDC0E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44" y="-9977"/>
            <a:ext cx="4932040" cy="11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Области применения профессиональных знаний: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>
              <a:buClrTx/>
              <a:buNone/>
            </a:pPr>
            <a:r>
              <a:rPr lang="ru-RU" dirty="0">
                <a:solidFill>
                  <a:schemeClr val="bg1"/>
                </a:solidFill>
              </a:rPr>
              <a:t>Ювелиры могут работать в таких организациях и сферах, как: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</a:rPr>
              <a:t>Ювелирные предприятия;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</a:rPr>
              <a:t>Ювелирные мастерские;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</a:rPr>
              <a:t>Прочие компании и организации.</a:t>
            </a:r>
          </a:p>
          <a:p>
            <a:pPr lvl="0">
              <a:buClrTx/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www.ogoniok.com/common/archive/1999/4614/27-30-32/27-30-1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04" y="3669642"/>
            <a:ext cx="3000396" cy="318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1B91E4-E722-4180-9E23-2EB479E3E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4624"/>
            <a:ext cx="1080120" cy="101815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Перспективы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 algn="ctr">
              <a:buNone/>
            </a:pPr>
            <a:r>
              <a:rPr lang="ru-RU" sz="3800" b="1" dirty="0">
                <a:solidFill>
                  <a:schemeClr val="bg1"/>
                </a:solidFill>
              </a:rPr>
              <a:t>Возможные пути развития ювелира:</a:t>
            </a:r>
          </a:p>
          <a:p>
            <a:pPr>
              <a:buNone/>
            </a:pPr>
            <a:br>
              <a:rPr lang="ru-RU" dirty="0">
                <a:solidFill>
                  <a:schemeClr val="bg1"/>
                </a:solidFill>
              </a:rPr>
            </a:br>
            <a:r>
              <a:rPr lang="ru-RU" sz="3800" b="1" u="sng" dirty="0">
                <a:solidFill>
                  <a:schemeClr val="bg1"/>
                </a:solidFill>
              </a:rPr>
              <a:t>Специализация и освоение смежных областей</a:t>
            </a:r>
            <a:r>
              <a:rPr lang="ru-RU" sz="3800" b="1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Ювелиры могут специализироваться в конкретных сферах производства, работать с тем или иным природным материалом. Зачастую профессиональных рост ювелира связан с освоением новых приемов и способов работы, получением большей самостоятельности.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Также человек с профессией ювелира может осваивать смежные специализации, такие как: </a:t>
            </a:r>
            <a:r>
              <a:rPr lang="ru-RU" b="1" dirty="0">
                <a:solidFill>
                  <a:schemeClr val="bg1"/>
                </a:solidFill>
                <a:hlinkClick r:id="rId2"/>
              </a:rPr>
              <a:t>дизайнер</a:t>
            </a:r>
            <a:r>
              <a:rPr lang="ru-RU" dirty="0">
                <a:solidFill>
                  <a:schemeClr val="bg1"/>
                </a:solidFill>
              </a:rPr>
              <a:t>, </a:t>
            </a:r>
            <a:r>
              <a:rPr lang="ru-RU" b="1" dirty="0">
                <a:solidFill>
                  <a:schemeClr val="bg1"/>
                </a:solidFill>
                <a:hlinkClick r:id="rId3"/>
              </a:rPr>
              <a:t>инженер - технолог</a:t>
            </a:r>
            <a:r>
              <a:rPr lang="ru-RU" dirty="0">
                <a:solidFill>
                  <a:schemeClr val="bg1"/>
                </a:solidFill>
              </a:rPr>
              <a:t>, дизайнер украшений и т.п.</a:t>
            </a:r>
          </a:p>
          <a:p>
            <a:pPr>
              <a:buNone/>
            </a:pPr>
            <a:br>
              <a:rPr lang="ru-RU" dirty="0">
                <a:solidFill>
                  <a:schemeClr val="bg1"/>
                </a:solidFill>
              </a:rPr>
            </a:br>
            <a:r>
              <a:rPr lang="ru-RU" sz="3800" b="1" u="sng" dirty="0">
                <a:solidFill>
                  <a:schemeClr val="bg1"/>
                </a:solidFill>
              </a:rPr>
              <a:t>Предпринимательский путь развития</a:t>
            </a:r>
            <a:r>
              <a:rPr lang="ru-RU" sz="3800" b="1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В данном случае ювелир может начать заниматься собственным делом, работать на себя или открыть свою мастерскую.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В случае данного направления карьерного роста рекомендуется развивать предпринимательские умения, осваивать такие профессии, </a:t>
            </a:r>
            <a:r>
              <a:rPr lang="ru-RU" dirty="0" err="1">
                <a:solidFill>
                  <a:schemeClr val="bg1"/>
                </a:solidFill>
              </a:rPr>
              <a:t>как:</a:t>
            </a:r>
            <a:r>
              <a:rPr lang="ru-RU" b="1" dirty="0" err="1">
                <a:solidFill>
                  <a:schemeClr val="bg1"/>
                </a:solidFill>
                <a:hlinkClick r:id="rId4"/>
              </a:rPr>
              <a:t>предприниматель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8FDFB9-0389-41C1-94DA-F12C51AD7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4"/>
            <a:ext cx="1145861" cy="108012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Получение образования</a:t>
            </a:r>
            <a:br>
              <a:rPr lang="ru-RU" dirty="0"/>
            </a:br>
            <a:r>
              <a:rPr lang="ru-RU" sz="2000" dirty="0">
                <a:solidFill>
                  <a:schemeClr val="bg1"/>
                </a:solidFill>
                <a:effectLst/>
              </a:rPr>
              <a:t>ГБПОУ «Южно-Уральский государственный колледж»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6317"/>
            <a:ext cx="8229600" cy="4616291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74F444-0529-4E69-9D52-99061FF22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4624"/>
            <a:ext cx="864096" cy="8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627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43272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</a:rPr>
              <a:t>Ювелир</a:t>
            </a:r>
            <a:r>
              <a:rPr lang="ru-RU" dirty="0">
                <a:solidFill>
                  <a:schemeClr val="bg1"/>
                </a:solidFill>
              </a:rPr>
              <a:t> - мастер по изготовлению и ремонту ювелирных изделий. Профессия ювелира, прежде всего, связана с ручным трудом, работой с драгоценными и полудрагоценными камнями, металлами и т.п.</a:t>
            </a:r>
          </a:p>
        </p:txBody>
      </p:sp>
      <p:pic>
        <p:nvPicPr>
          <p:cNvPr id="20482" name="Picture 2" descr="http://mupkom.ru/components/com_virtuemart/shop_image/product/10291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3500462" cy="3500462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D7680-D022-4F56-B00E-50323290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1422373" cy="134076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511420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857496"/>
            <a:ext cx="8115328" cy="34518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Профессия ювелира имеет древнюю историю. Ювелирные украшения были найдены при раскопке египетских пирамид и других памятников древности. Каждая историческая эпоха приносила новые стили и техники оформления драгоценных металлов. 20 век привнёс в ювелирное искусство не только передовые технологии, но и современные материалы — платину, палладий.</a:t>
            </a:r>
          </a:p>
          <a:p>
            <a:endParaRPr lang="ru-RU" dirty="0"/>
          </a:p>
        </p:txBody>
      </p:sp>
      <p:pic>
        <p:nvPicPr>
          <p:cNvPr id="6" name="Рисунок 5" descr="http://www.deita.ru/files/Image/news/181402_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B67411-0F15-4210-9692-A01370B6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1422373" cy="134076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bg1"/>
                </a:solidFill>
                <a:effectLst/>
              </a:rPr>
              <a:t>Тип и класс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         Профессия ювелира относится к типу </a:t>
            </a:r>
            <a:r>
              <a:rPr lang="ru-RU" b="1" u="sng" dirty="0">
                <a:solidFill>
                  <a:schemeClr val="bg1"/>
                </a:solidFill>
              </a:rPr>
              <a:t>«Человек - Художественный образ»</a:t>
            </a:r>
            <a:r>
              <a:rPr lang="ru-RU" dirty="0">
                <a:solidFill>
                  <a:schemeClr val="bg1"/>
                </a:solidFill>
              </a:rPr>
              <a:t>, поскольку связана с творческой деятельностью, с созданием, проектированием, моделированием художественных изделий.</a:t>
            </a:r>
          </a:p>
          <a:p>
            <a:pPr>
              <a:buNone/>
            </a:pP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Также она относится к типу </a:t>
            </a:r>
            <a:r>
              <a:rPr lang="ru-RU" b="1" u="sng" dirty="0">
                <a:solidFill>
                  <a:schemeClr val="bg1"/>
                </a:solidFill>
              </a:rPr>
              <a:t>«Человек - Техника»</a:t>
            </a:r>
            <a:r>
              <a:rPr lang="ru-RU" dirty="0">
                <a:solidFill>
                  <a:schemeClr val="bg1"/>
                </a:solidFill>
              </a:rPr>
              <a:t>, так как связана эксплуатацией технических устройств.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4CFE8-DAFB-43BE-AD48-92EAD91F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" y="76870"/>
            <a:ext cx="1422373" cy="134076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556792"/>
            <a:ext cx="5884116" cy="3943910"/>
          </a:xfrm>
        </p:spPr>
        <p:txBody>
          <a:bodyPr>
            <a:normAutofit fontScale="90000"/>
          </a:bodyPr>
          <a:lstStyle/>
          <a:p>
            <a:r>
              <a:rPr lang="ru-RU" sz="2800" i="1" dirty="0">
                <a:solidFill>
                  <a:schemeClr val="bg1"/>
                </a:solidFill>
                <a:effectLst/>
              </a:rPr>
              <a:t>Требования к знаниям и умениям специалиста</a:t>
            </a:r>
            <a:br>
              <a:rPr lang="ru-RU" sz="2800" i="1" dirty="0">
                <a:solidFill>
                  <a:schemeClr val="bg1"/>
                </a:solidFill>
                <a:effectLst/>
              </a:rPr>
            </a:br>
            <a:r>
              <a:rPr lang="ru-RU" sz="2700" b="0" u="sng" dirty="0">
                <a:solidFill>
                  <a:schemeClr val="bg1"/>
                </a:solidFill>
                <a:effectLst/>
                <a:latin typeface="+mn-lt"/>
              </a:rPr>
              <a:t>Квалифицированный ювелир должен знать:</a:t>
            </a:r>
            <a:br>
              <a:rPr lang="ru-RU" sz="27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b="0" dirty="0">
                <a:solidFill>
                  <a:schemeClr val="bg1"/>
                </a:solidFill>
                <a:effectLst/>
                <a:latin typeface="+mn-lt"/>
              </a:rPr>
              <a:t>свойства драгоценных и полудрагоценных материалов;</a:t>
            </a:r>
            <a:br>
              <a:rPr lang="ru-RU" sz="27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b="0" dirty="0">
                <a:solidFill>
                  <a:schemeClr val="bg1"/>
                </a:solidFill>
                <a:effectLst/>
                <a:latin typeface="+mn-lt"/>
              </a:rPr>
              <a:t>технические требования к изготовлению изделий;</a:t>
            </a:r>
            <a:br>
              <a:rPr lang="ru-RU" sz="27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b="0" dirty="0">
                <a:solidFill>
                  <a:schemeClr val="bg1"/>
                </a:solidFill>
                <a:effectLst/>
                <a:latin typeface="+mn-lt"/>
              </a:rPr>
              <a:t>разновидности орнаментов и т.п.</a:t>
            </a:r>
            <a:br>
              <a:rPr lang="ru-RU" sz="2700" b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7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b="0" u="sng" dirty="0">
                <a:solidFill>
                  <a:schemeClr val="bg1"/>
                </a:solidFill>
                <a:effectLst/>
                <a:latin typeface="+mn-lt"/>
              </a:rPr>
              <a:t>Квалифицированный ювелир должен уметь:</a:t>
            </a:r>
            <a:br>
              <a:rPr lang="ru-RU" sz="27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b="0" dirty="0">
                <a:solidFill>
                  <a:schemeClr val="bg1"/>
                </a:solidFill>
                <a:effectLst/>
                <a:latin typeface="+mn-lt"/>
              </a:rPr>
              <a:t>работать с ювелирными инструментами;</a:t>
            </a:r>
            <a:br>
              <a:rPr lang="ru-RU" sz="27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b="0" dirty="0">
                <a:solidFill>
                  <a:schemeClr val="bg1"/>
                </a:solidFill>
                <a:effectLst/>
                <a:latin typeface="+mn-lt"/>
              </a:rPr>
              <a:t>читать чертежи;</a:t>
            </a:r>
            <a:br>
              <a:rPr lang="ru-RU" sz="27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b="0" dirty="0">
                <a:solidFill>
                  <a:schemeClr val="bg1"/>
                </a:solidFill>
                <a:effectLst/>
                <a:latin typeface="+mn-lt"/>
              </a:rPr>
              <a:t>владеть разнообразными техническими приемами: чеканка, литье, ковка, тиснение, полировка и т.д.</a:t>
            </a:r>
            <a:br>
              <a:rPr lang="ru-RU" sz="2700" b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800" i="1" dirty="0">
                <a:solidFill>
                  <a:schemeClr val="bg1"/>
                </a:solidFill>
                <a:effectLst/>
              </a:rPr>
            </a:br>
            <a:endParaRPr lang="ru-RU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Содержимое 5" descr="http://mediasubs.ru/group/uploads/yu/yuvelirnoe-delo/image2/LWFiZjUtZ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656132"/>
            <a:ext cx="2897190" cy="220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BB75C7-7683-4C29-877A-8948312F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1422373" cy="134076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29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Требования к индивидуальным особенностям специалиста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</a:rPr>
              <a:t>Для успешной деятельности в качестве ювелира необходимо наличие следующих профессионально-важных качеств:</a:t>
            </a: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hlinkClick r:id="rId2"/>
              </a:rPr>
              <a:t>способность к концентрации внимания</a:t>
            </a:r>
            <a:endParaRPr lang="ru-RU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hlinkClick r:id="rId3"/>
              </a:rPr>
              <a:t>склонность к ручному труду</a:t>
            </a:r>
            <a:endParaRPr lang="ru-RU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hlinkClick r:id="rId4"/>
              </a:rPr>
              <a:t>склонность к работе с объектами природы</a:t>
            </a:r>
            <a:endParaRPr lang="ru-RU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hlinkClick r:id="rId5"/>
              </a:rPr>
              <a:t>склонность к работе с техникой</a:t>
            </a:r>
            <a:endParaRPr lang="ru-RU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hlinkClick r:id="rId6"/>
              </a:rPr>
              <a:t>склонность к творческой работе</a:t>
            </a:r>
            <a:endParaRPr lang="ru-RU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hlinkClick r:id="rId7"/>
              </a:rPr>
              <a:t>склонность к работе с информацией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82B272-EA05-4A55-86FE-FDBA4128E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6632"/>
            <a:ext cx="1422373" cy="134076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i="1" dirty="0">
                <a:solidFill>
                  <a:schemeClr val="bg1"/>
                </a:solidFill>
                <a:effectLst/>
              </a:rPr>
              <a:t>Условия труда</a:t>
            </a:r>
            <a:endParaRPr lang="ru-RU" sz="44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Условия работы ювелира часто связаны с одиночной деятельностью. Чаще всего представители данной профессии работают в помещениях. Это могут быть производственные помещения, мастерские. Работа происходит преимущественно сидя, с использованием специальных инструментов. Как правило, это тихая и спокойная деятельность.</a:t>
            </a:r>
          </a:p>
        </p:txBody>
      </p:sp>
      <p:pic>
        <p:nvPicPr>
          <p:cNvPr id="6" name="Рисунок 5" descr="http://img-fotki.yandex.ru/get/6419/23429204.746/0_8d211_da34750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1648"/>
            <a:ext cx="1857356" cy="19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A349FF-E78B-4D17-ABEE-7F325A2BB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1422373" cy="134076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58" y="404664"/>
            <a:ext cx="8329642" cy="101122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Медицинские противопоказания</a:t>
            </a:r>
            <a:br>
              <a:rPr lang="ru-RU" i="1" dirty="0"/>
            </a:b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ru-RU" dirty="0">
                <a:solidFill>
                  <a:schemeClr val="bg1"/>
                </a:solidFill>
              </a:rPr>
              <a:t>заболевания опорно-двигательного аппарата;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</a:rPr>
              <a:t>нервной системы;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</a:rPr>
              <a:t>сердечнососудистой системы;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</a:rPr>
              <a:t>органов зрения;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</a:rPr>
              <a:t>различные формы аллергий (в особенности на техническую пыль).</a:t>
            </a:r>
          </a:p>
          <a:p>
            <a:pPr>
              <a:buClrTx/>
              <a:buNone/>
            </a:pP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 наличии этих заболеваний работа по профессии ювелира может приводить к ухудшению здоровья, а также создавать непреодолимые препятствия для освоения и роста в рамках этой профессии.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CB5468-DB81-46B2-9992-8D1C5EF7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993079" cy="93610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11288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chemeClr val="bg1"/>
                </a:solidFill>
                <a:effectLst/>
              </a:rPr>
              <a:t>Базовое образование</a:t>
            </a:r>
            <a:br>
              <a:rPr lang="ru-RU" sz="3600" i="1" dirty="0">
                <a:solidFill>
                  <a:schemeClr val="bg1"/>
                </a:solidFill>
                <a:effectLst/>
              </a:rPr>
            </a:br>
            <a:endParaRPr lang="ru-RU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Как правило, профессию ювелира можно получить в учреждениях среднего и высшего профессионального образования.</a:t>
            </a:r>
          </a:p>
        </p:txBody>
      </p:sp>
      <p:pic>
        <p:nvPicPr>
          <p:cNvPr id="6" name="Рисунок 5" descr="http://www.avirtuouswoman.org/wp-content/uploads/2011/01/treasure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57562"/>
            <a:ext cx="45720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E596E7-83B1-4A00-92AA-6528C10D3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4624"/>
            <a:ext cx="1069470" cy="100811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530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Book Antiqua</vt:lpstr>
      <vt:lpstr>Lucida Sans</vt:lpstr>
      <vt:lpstr>Monserat</vt:lpstr>
      <vt:lpstr>Times New Roman</vt:lpstr>
      <vt:lpstr>Wingdings</vt:lpstr>
      <vt:lpstr>Wingdings 2</vt:lpstr>
      <vt:lpstr>Wingdings 3</vt:lpstr>
      <vt:lpstr>Апекс</vt:lpstr>
      <vt:lpstr>ЮВЕЛИР</vt:lpstr>
      <vt:lpstr>Презентация PowerPoint</vt:lpstr>
      <vt:lpstr>Презентация PowerPoint</vt:lpstr>
      <vt:lpstr>Тип и класс профессии</vt:lpstr>
      <vt:lpstr>Требования к знаниям и умениям специалиста Квалифицированный ювелир должен знать: свойства драгоценных и полудрагоценных материалов; технические требования к изготовлению изделий; разновидности орнаментов и т.п.  Квалифицированный ювелир должен уметь: работать с ювелирными инструментами; читать чертежи; владеть разнообразными техническими приемами: чеканка, литье, ковка, тиснение, полировка и т.д.  </vt:lpstr>
      <vt:lpstr>Требования к индивидуальным особенностям специалиста</vt:lpstr>
      <vt:lpstr>Условия труда</vt:lpstr>
      <vt:lpstr>Медицинские противопоказания </vt:lpstr>
      <vt:lpstr>Базовое образование </vt:lpstr>
      <vt:lpstr>Области применения профессиональных знаний:</vt:lpstr>
      <vt:lpstr>Перспективы профессии</vt:lpstr>
      <vt:lpstr>Получение образования ГБПОУ «Южно-Уральский государственный колледж»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Polina Nichkova</cp:lastModifiedBy>
  <cp:revision>46</cp:revision>
  <dcterms:created xsi:type="dcterms:W3CDTF">2013-05-02T15:22:29Z</dcterms:created>
  <dcterms:modified xsi:type="dcterms:W3CDTF">2023-11-28T12:07:35Z</dcterms:modified>
</cp:coreProperties>
</file>