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6"/>
  </p:notesMasterIdLst>
  <p:sldIdLst>
    <p:sldId id="263" r:id="rId2"/>
    <p:sldId id="257" r:id="rId3"/>
    <p:sldId id="258" r:id="rId4"/>
    <p:sldId id="264" r:id="rId5"/>
    <p:sldId id="260" r:id="rId6"/>
    <p:sldId id="259" r:id="rId7"/>
    <p:sldId id="261" r:id="rId8"/>
    <p:sldId id="262" r:id="rId9"/>
    <p:sldId id="266" r:id="rId10"/>
    <p:sldId id="272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6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D589B-FB1E-405B-9001-307F312C8DA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B2E4E-C89E-485F-B26E-75D90322E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5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B2E4E-C89E-485F-B26E-75D90322EE5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3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B2E4E-C89E-485F-B26E-75D90322EE5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304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B2E4E-C89E-485F-B26E-75D90322EE5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79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B2E4E-C89E-485F-B26E-75D90322EE5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3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B2E4E-C89E-485F-B26E-75D90322EE5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02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623642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65259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77421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02529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44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63327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45552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84491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09727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74750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711221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fld id="{0F6AF059-7503-438D-BF69-6E8025ADD7C8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fld id="{2345DF96-7C96-4936-A476-68FB30646B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922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edg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chgpk.ru/Proba/pradila_priema_2020-2021.pdf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hgpk.ru/" TargetMode="External"/><Relationship Id="rId5" Type="http://schemas.openxmlformats.org/officeDocument/2006/relationships/hyperlink" Target="http://chgpk.ru/Praktika/vstupitelnye_fizra.pdf" TargetMode="External"/><Relationship Id="rId4" Type="http://schemas.openxmlformats.org/officeDocument/2006/relationships/hyperlink" Target="http://chgpk.ru/Proba/pradila_priema_2021-2022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chgpk.ru/index/abiturientam/0-43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3710" y="1571219"/>
            <a:ext cx="5404514" cy="2103422"/>
          </a:xfrm>
        </p:spPr>
        <p:txBody>
          <a:bodyPr>
            <a:noAutofit/>
          </a:bodyPr>
          <a:lstStyle/>
          <a:p>
            <a:b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ЧЕЛЯБИНСКИЙ </a:t>
            </a:r>
            <a:br>
              <a:rPr lang="ru-RU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ПЕДАГОГИЧЕСКИЙ </a:t>
            </a:r>
            <a:br>
              <a:rPr lang="ru-RU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КОЛЛЕДЖ №1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03022" y="93891"/>
            <a:ext cx="9132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ctr">
              <a:buClr>
                <a:schemeClr val="accent1"/>
              </a:buClr>
              <a:buSzPct val="80000"/>
              <a:defRPr/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Министерство Образования и Науки Челябинской области</a:t>
            </a:r>
          </a:p>
          <a:p>
            <a:pPr marL="257175" indent="-257175" algn="ctr">
              <a:buClr>
                <a:schemeClr val="accent1"/>
              </a:buClr>
              <a:buSzPct val="80000"/>
              <a:defRPr/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Центр Опережающей Профессиональной Подготовки Челябинской области</a:t>
            </a:r>
          </a:p>
          <a:p>
            <a:pPr algn="ctr">
              <a:defRPr/>
            </a:pP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recov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9" y="3944147"/>
            <a:ext cx="10232556" cy="2206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A85571-CC5A-4B0D-BAD9-6DBBB8455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1" y="161937"/>
            <a:ext cx="1420491" cy="1341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9652C-AD01-47DF-A87D-16448BA40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014" y="772322"/>
            <a:ext cx="4535905" cy="105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61779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/>
                <a:latin typeface="+mn-lt"/>
              </a:rPr>
              <a:t>Педагог дополнительного образования</a:t>
            </a:r>
            <a:br>
              <a:rPr lang="ru-RU" dirty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FF0000"/>
                </a:solidFill>
                <a:effectLst/>
                <a:latin typeface="+mn-lt"/>
              </a:rPr>
              <a:t>БАЗА 9 КЛАССОВ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54755"/>
          </a:xfrm>
        </p:spPr>
        <p:txBody>
          <a:bodyPr/>
          <a:lstStyle/>
          <a:p>
            <a:pPr marL="136525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70C0"/>
                </a:solidFill>
              </a:rPr>
              <a:t>Очная форма обучения, срок обучения 3 г. 10 мес.</a:t>
            </a:r>
          </a:p>
          <a:p>
            <a:pPr marL="136525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70C0"/>
                </a:solidFill>
              </a:rPr>
              <a:t>Квалификация: педагог дополнительного образования</a:t>
            </a:r>
          </a:p>
          <a:p>
            <a:pPr marL="136525" indent="0" algn="just">
              <a:spcBef>
                <a:spcPts val="0"/>
              </a:spcBef>
              <a:buNone/>
            </a:pPr>
            <a:br>
              <a:rPr lang="ru-RU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  <a:p>
            <a:pPr marL="136525" indent="0">
              <a:spcBef>
                <a:spcPts val="0"/>
              </a:spcBef>
              <a:buNone/>
            </a:pPr>
            <a:endParaRPr lang="ru-RU" sz="2000" dirty="0">
              <a:solidFill>
                <a:srgbClr val="0070C0"/>
              </a:solidFill>
            </a:endParaRPr>
          </a:p>
          <a:p>
            <a:pPr marL="136525" indent="0">
              <a:spcBef>
                <a:spcPts val="0"/>
              </a:spcBef>
              <a:buNone/>
            </a:pPr>
            <a:br>
              <a:rPr 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368" t="21614" r="28553" b="25754"/>
          <a:stretch/>
        </p:blipFill>
        <p:spPr>
          <a:xfrm>
            <a:off x="2800952" y="2560320"/>
            <a:ext cx="6593305" cy="4059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1AF0D9-CB53-480C-AC06-1D05165E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2" y="161937"/>
            <a:ext cx="976266" cy="9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69994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/>
                <a:latin typeface="+mn-lt"/>
              </a:rPr>
              <a:t>БАЗА 11 КЛАССОВ</a:t>
            </a:r>
            <a:br>
              <a:rPr lang="ru-RU" dirty="0">
                <a:solidFill>
                  <a:srgbClr val="FF0000"/>
                </a:solidFill>
                <a:effectLst/>
                <a:latin typeface="+mn-lt"/>
              </a:rPr>
            </a:br>
            <a:endParaRPr lang="ru-RU" sz="3100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464" y="1063695"/>
            <a:ext cx="5656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Istok Web"/>
              </a:rPr>
              <a:t>Преподавание в начальных классах (Английский язык)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1184" y="1155652"/>
            <a:ext cx="4908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Istok Web"/>
              </a:rPr>
              <a:t>Преподавание в начальных классах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Istok Web"/>
              </a:rPr>
              <a:t>(ИЗО)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8710" t="40000" r="23816" b="27158"/>
          <a:stretch/>
        </p:blipFill>
        <p:spPr>
          <a:xfrm>
            <a:off x="2091890" y="3994485"/>
            <a:ext cx="8354729" cy="2685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s://4geo.ru/images/personal-pages-share/224084482/gallery/2023819818_or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70" y="1863538"/>
            <a:ext cx="2991033" cy="198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dzeninfra.ru/get-zen_doc/1538671/pub_5e3348091bb3ea1db1aed828_5e370e4ded14ed2a395ad0d3/scale_12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b="3605"/>
          <a:stretch/>
        </p:blipFill>
        <p:spPr bwMode="auto">
          <a:xfrm>
            <a:off x="7374014" y="1888749"/>
            <a:ext cx="3072605" cy="198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 со стрелкой вниз 7"/>
          <p:cNvSpPr/>
          <p:nvPr/>
        </p:nvSpPr>
        <p:spPr>
          <a:xfrm>
            <a:off x="4831882" y="3551722"/>
            <a:ext cx="2387065" cy="519764"/>
          </a:xfrm>
          <a:prstGeom prst="downArrowCallout">
            <a:avLst/>
          </a:prstGeom>
          <a:solidFill>
            <a:srgbClr val="FFC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А так же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4537F9-4818-49F3-86AF-E331CBFFB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31" y="161937"/>
            <a:ext cx="857653" cy="8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00198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ВРЕМЯ РАБОТЫ ПРИЕМНОЙ КОМИССИИ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000" t="12632" r="23184" b="17754"/>
          <a:stretch/>
        </p:blipFill>
        <p:spPr>
          <a:xfrm>
            <a:off x="2000451" y="1212784"/>
            <a:ext cx="8191098" cy="545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56656F-1622-4697-B9A5-51409E8B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8" y="0"/>
            <a:ext cx="1112943" cy="105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7879"/>
      </p:ext>
    </p:extLst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+mn-lt"/>
              </a:rPr>
              <a:t>Дополнительная информация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>
              <a:buNone/>
            </a:pPr>
            <a:r>
              <a:rPr lang="ru-RU" sz="2400" b="1" dirty="0">
                <a:hlinkClick r:id="rId3"/>
              </a:rPr>
              <a:t>ПРАВИЛА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2060"/>
                </a:solidFill>
              </a:rPr>
              <a:t>приема на обучение по образовательным программам СПО в ГБПОУ "Челябинский педагогический колледж №1 на 2021-2022 учебный год</a:t>
            </a:r>
          </a:p>
          <a:p>
            <a:pPr marL="136525" indent="0">
              <a:buNone/>
            </a:pPr>
            <a:r>
              <a:rPr lang="en-US" sz="2400" dirty="0">
                <a:solidFill>
                  <a:srgbClr val="002060"/>
                </a:solidFill>
                <a:hlinkClick r:id="rId4"/>
              </a:rPr>
              <a:t>http://chgpk.ru/Proba/pradila_priema_202</a:t>
            </a:r>
            <a:r>
              <a:rPr lang="ru-RU" sz="2400" dirty="0">
                <a:solidFill>
                  <a:srgbClr val="002060"/>
                </a:solidFill>
                <a:hlinkClick r:id="rId4"/>
              </a:rPr>
              <a:t>1</a:t>
            </a:r>
            <a:r>
              <a:rPr lang="en-US" sz="2400" dirty="0">
                <a:solidFill>
                  <a:srgbClr val="002060"/>
                </a:solidFill>
                <a:hlinkClick r:id="rId4"/>
              </a:rPr>
              <a:t>-202</a:t>
            </a:r>
            <a:r>
              <a:rPr lang="ru-RU" sz="2400" dirty="0">
                <a:solidFill>
                  <a:srgbClr val="002060"/>
                </a:solidFill>
                <a:hlinkClick r:id="rId4"/>
              </a:rPr>
              <a:t>2</a:t>
            </a:r>
            <a:r>
              <a:rPr lang="en-US" sz="2400" dirty="0">
                <a:solidFill>
                  <a:srgbClr val="002060"/>
                </a:solidFill>
                <a:hlinkClick r:id="rId4"/>
              </a:rPr>
              <a:t>.</a:t>
            </a:r>
            <a:r>
              <a:rPr lang="en-US" sz="2400" dirty="0" err="1">
                <a:solidFill>
                  <a:srgbClr val="002060"/>
                </a:solidFill>
                <a:hlinkClick r:id="rId4"/>
              </a:rPr>
              <a:t>pdf</a:t>
            </a:r>
            <a:endParaRPr lang="ru-RU" sz="2400" dirty="0">
              <a:solidFill>
                <a:srgbClr val="002060"/>
              </a:solidFill>
            </a:endParaRPr>
          </a:p>
          <a:p>
            <a:pPr marL="136525" indent="0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pPr marL="136525" indent="0">
              <a:buNone/>
            </a:pPr>
            <a:r>
              <a:rPr lang="ru-RU" sz="2400" b="1" u="sng" dirty="0">
                <a:solidFill>
                  <a:srgbClr val="002060"/>
                </a:solidFill>
              </a:rPr>
              <a:t>ПРОГРАММА</a:t>
            </a:r>
            <a:r>
              <a:rPr lang="ru-RU" sz="2400" dirty="0">
                <a:solidFill>
                  <a:srgbClr val="002060"/>
                </a:solidFill>
              </a:rPr>
              <a:t> вступительных испытаний по физической культуре</a:t>
            </a:r>
          </a:p>
          <a:p>
            <a:pPr marL="136525" indent="0">
              <a:buNone/>
            </a:pPr>
            <a:r>
              <a:rPr lang="en-US" sz="2400" dirty="0">
                <a:solidFill>
                  <a:srgbClr val="002060"/>
                </a:solidFill>
                <a:hlinkClick r:id="rId5"/>
              </a:rPr>
              <a:t>http://chgpk.ru/Praktika/vstupitelnye_fizra.pdf</a:t>
            </a:r>
            <a:endParaRPr lang="ru-RU" sz="2400" dirty="0">
              <a:solidFill>
                <a:srgbClr val="002060"/>
              </a:solidFill>
            </a:endParaRPr>
          </a:p>
          <a:p>
            <a:pPr marL="136525" indent="0"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 marL="136525" indent="0">
              <a:buNone/>
            </a:pPr>
            <a:r>
              <a:rPr lang="ru-RU" sz="2400" b="1" u="sng" dirty="0">
                <a:solidFill>
                  <a:srgbClr val="002060"/>
                </a:solidFill>
              </a:rPr>
              <a:t>САЙТ 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en-US" sz="2400" b="1" u="sng" dirty="0">
                <a:solidFill>
                  <a:srgbClr val="002060"/>
                </a:solidFill>
                <a:hlinkClick r:id="rId6"/>
              </a:rPr>
              <a:t>http://chgpk.ru/</a:t>
            </a:r>
            <a:endParaRPr lang="ru-RU" sz="2400" b="1" u="sng" dirty="0">
              <a:solidFill>
                <a:srgbClr val="002060"/>
              </a:solidFill>
            </a:endParaRPr>
          </a:p>
          <a:p>
            <a:pPr marL="136525" indent="0">
              <a:buNone/>
            </a:pP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16026" t="43649" r="21606" b="17614"/>
          <a:stretch/>
        </p:blipFill>
        <p:spPr>
          <a:xfrm>
            <a:off x="4783756" y="4249555"/>
            <a:ext cx="7103444" cy="2481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084140-F37C-4AC9-A473-0B5E4474B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6402"/>
            <a:ext cx="1166335" cy="11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77470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971" y="0"/>
            <a:ext cx="10972800" cy="6857999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136525" indent="0" algn="ctr">
              <a:buNone/>
            </a:pPr>
            <a:endParaRPr lang="ru-RU" sz="4000" b="1" dirty="0">
              <a:solidFill>
                <a:srgbClr val="002060"/>
              </a:solidFill>
            </a:endParaRPr>
          </a:p>
          <a:p>
            <a:pPr marL="136525" indent="0" algn="ctr">
              <a:buNone/>
            </a:pPr>
            <a:endParaRPr lang="ru-RU" sz="4000" b="1" dirty="0">
              <a:solidFill>
                <a:srgbClr val="002060"/>
              </a:solidFill>
            </a:endParaRPr>
          </a:p>
          <a:p>
            <a:pPr marL="136525" indent="0" algn="ctr">
              <a:buNone/>
            </a:pPr>
            <a:r>
              <a:rPr lang="ru-RU" sz="4000" b="1" dirty="0">
                <a:solidFill>
                  <a:srgbClr val="002060"/>
                </a:solidFill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C3B75A-9C18-4B76-A6B3-22BDB861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31" y="161937"/>
            <a:ext cx="1420491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96126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3332" y="307354"/>
            <a:ext cx="8619067" cy="162732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+mn-lt"/>
              </a:rPr>
              <a:t>В Челябинском педагогическом колледже №1 приобретают учительскую профессию около 800 студентов и трудятся 80 преподавателей</a:t>
            </a:r>
            <a:br>
              <a:rPr lang="ru-RU" sz="2800" i="1" dirty="0">
                <a:solidFill>
                  <a:srgbClr val="002060"/>
                </a:solidFill>
                <a:effectLst/>
                <a:latin typeface="+mn-lt"/>
              </a:rPr>
            </a:br>
            <a:endParaRPr lang="ru-RU" sz="2800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385" y="1494357"/>
            <a:ext cx="8147713" cy="39032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1145" y="5534983"/>
            <a:ext cx="10414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Челябинский педагогический колледж№1 – одно из старейших учебных заведений не только в городе, но и на Урале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10 октября 2020 года ему исполнилось 110 лет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86DF67-6FA4-46DE-B9EE-AA38AEEB4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1" y="161937"/>
            <a:ext cx="1420491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4080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0" y="207220"/>
            <a:ext cx="9804400" cy="121041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ПЕРЕЧЕНЬ ОБЯЗАТЕЛЬНЫХ ДОКУМЕНТОВ ДЛЯ ПРИЕМА на 2023-2024 учебный год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0070C0"/>
                </a:solidFill>
              </a:rPr>
              <a:t>Документ об образовании (оригинал +1 ксерокопия) 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0070C0"/>
                </a:solidFill>
              </a:rPr>
              <a:t>Документ, удостоверяющий личность ( 2 ксерокопии)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0070C0"/>
                </a:solidFill>
              </a:rPr>
              <a:t>Медицинская справка формы 086-У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0070C0"/>
                </a:solidFill>
              </a:rPr>
              <a:t>Свидетельство о рождении (ксерокопия)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0070C0"/>
                </a:solidFill>
              </a:rPr>
              <a:t>Шесть фотографий 3*4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0070C0"/>
                </a:solidFill>
              </a:rPr>
              <a:t>Свидетельство пенсионного страхования (ксерокопия)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0070C0"/>
                </a:solidFill>
              </a:rPr>
              <a:t>Приписное свидетельство (юноши) (ксерокопия)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0070C0"/>
                </a:solidFill>
              </a:rPr>
              <a:t>Медицинский полис (ксерокопия)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0070C0"/>
                </a:solidFill>
              </a:rPr>
              <a:t>Прививочная карта (сертификат)</a:t>
            </a:r>
          </a:p>
          <a:p>
            <a:pPr>
              <a:buClr>
                <a:srgbClr val="0070C0"/>
              </a:buClr>
            </a:pPr>
            <a:endParaRPr lang="ru-RU" sz="2000" b="1" dirty="0">
              <a:solidFill>
                <a:srgbClr val="0070C0"/>
              </a:solidFill>
            </a:endParaRPr>
          </a:p>
          <a:p>
            <a:pPr marL="136525" indent="0" algn="ctr">
              <a:buClr>
                <a:srgbClr val="0070C0"/>
              </a:buClr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ВНИМАНИЕ </a:t>
            </a:r>
          </a:p>
          <a:p>
            <a:pPr marL="136525" indent="0" algn="ctr">
              <a:buClr>
                <a:srgbClr val="0070C0"/>
              </a:buClr>
              <a:buNone/>
            </a:pPr>
            <a:r>
              <a:rPr lang="ru-RU" sz="2000" b="1" dirty="0">
                <a:solidFill>
                  <a:srgbClr val="FF0000"/>
                </a:solidFill>
              </a:rPr>
              <a:t>прием документов без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медицинской справки </a:t>
            </a:r>
          </a:p>
          <a:p>
            <a:pPr marL="136525" indent="0" algn="ctr">
              <a:buClr>
                <a:srgbClr val="0070C0"/>
              </a:buClr>
              <a:buNone/>
            </a:pPr>
            <a:r>
              <a:rPr lang="ru-RU" sz="2000" b="1" dirty="0">
                <a:solidFill>
                  <a:srgbClr val="FF0000"/>
                </a:solidFill>
              </a:rPr>
              <a:t>формы 086-У не осуществляется!</a:t>
            </a:r>
          </a:p>
          <a:p>
            <a:pPr marL="136525" indent="0">
              <a:buClr>
                <a:srgbClr val="0070C0"/>
              </a:buClr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41356" y="1600201"/>
            <a:ext cx="2782312" cy="179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5873" y="3577776"/>
            <a:ext cx="2881162" cy="192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0711" t="24561" r="35500" b="45965"/>
          <a:stretch/>
        </p:blipFill>
        <p:spPr>
          <a:xfrm>
            <a:off x="214965" y="5178879"/>
            <a:ext cx="2999873" cy="147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5D3A4B-07F1-4A9F-A504-79FD7B755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20491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72327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71991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Направления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88571"/>
            <a:ext cx="10972800" cy="5220155"/>
          </a:xfrm>
        </p:spPr>
        <p:txBody>
          <a:bodyPr/>
          <a:lstStyle/>
          <a:p>
            <a:pPr marL="136525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Очная форма обучения на бюджетной и внебюджетной основе</a:t>
            </a:r>
          </a:p>
          <a:p>
            <a:pPr marL="136525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136525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136525" indent="0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2743" y="1770743"/>
            <a:ext cx="3018972" cy="4934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9 классов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32058" y="1712685"/>
            <a:ext cx="3156857" cy="4934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11 классов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333829" y="2773602"/>
            <a:ext cx="5471885" cy="397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Преподавание в начальных классах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Коррекционная педагогика в начальном образовании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Физическая культура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Музыкальное образование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Педагогика дополнительного образования </a:t>
            </a:r>
          </a:p>
          <a:p>
            <a:pPr marL="136525" indent="0">
              <a:buClr>
                <a:srgbClr val="0070C0"/>
              </a:buClr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2060"/>
              </a:solidFill>
            </a:endParaRPr>
          </a:p>
          <a:p>
            <a:pPr marL="136525" indent="0">
              <a:buFont typeface="Wingdings 2" pitchFamily="18" charset="2"/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136525" indent="0">
              <a:buFont typeface="Wingdings 2" pitchFamily="18" charset="2"/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6415314" y="2423886"/>
            <a:ext cx="5442857" cy="28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Преподавание в начальных классах</a:t>
            </a:r>
          </a:p>
          <a:p>
            <a:pPr algn="ctr">
              <a:buClr>
                <a:srgbClr val="0070C0"/>
              </a:buClr>
              <a:buNone/>
            </a:pPr>
            <a:r>
              <a:rPr lang="ru-RU" sz="2400" b="1" dirty="0">
                <a:solidFill>
                  <a:srgbClr val="002060"/>
                </a:solidFill>
              </a:rPr>
              <a:t>ЗАОЧНАЯ ФОРМА ОБУЧЕНИЯ: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Дошкольное образование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Преподавание в начальных классах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Специальное дошкольное образование</a:t>
            </a:r>
          </a:p>
          <a:p>
            <a:pPr>
              <a:buClr>
                <a:srgbClr val="0070C0"/>
              </a:buClr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Физическая культура</a:t>
            </a:r>
          </a:p>
          <a:p>
            <a:pPr>
              <a:buClr>
                <a:srgbClr val="0070C0"/>
              </a:buClr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2060"/>
              </a:solidFill>
            </a:endParaRPr>
          </a:p>
          <a:p>
            <a:pPr marL="136525" indent="0">
              <a:buFont typeface="Wingdings 2" pitchFamily="18" charset="2"/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136525" indent="0">
              <a:buFont typeface="Wingdings 2" pitchFamily="18" charset="2"/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C61168-179D-4AE9-9CD0-AEC9229A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6" y="-12283"/>
            <a:ext cx="1114078" cy="10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77524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2206" y="531144"/>
            <a:ext cx="2723492" cy="181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8553" t="24982" r="25079" b="22105"/>
          <a:stretch/>
        </p:blipFill>
        <p:spPr>
          <a:xfrm>
            <a:off x="899235" y="531144"/>
            <a:ext cx="5188514" cy="273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ятиугольник 6"/>
          <p:cNvSpPr/>
          <p:nvPr/>
        </p:nvSpPr>
        <p:spPr>
          <a:xfrm flipH="1">
            <a:off x="6160166" y="976963"/>
            <a:ext cx="2897205" cy="924025"/>
          </a:xfrm>
          <a:prstGeom prst="homePlate">
            <a:avLst/>
          </a:prstGeom>
          <a:solidFill>
            <a:srgbClr val="FFC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5"/>
              </a:rPr>
              <a:t>http://chgpk.ru/index/abiturientam/0-43</a:t>
            </a:r>
            <a:r>
              <a:rPr lang="ru-RU" b="1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4897" y="3503727"/>
            <a:ext cx="5987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omfortaa"/>
              </a:rPr>
              <a:t>Расписание вступительных испытаний и зачисления</a:t>
            </a:r>
            <a:br>
              <a:rPr lang="ru-RU" b="1" dirty="0">
                <a:solidFill>
                  <a:srgbClr val="C00000"/>
                </a:solidFill>
                <a:latin typeface="Comfortaa"/>
              </a:rPr>
            </a:br>
            <a:r>
              <a:rPr lang="ru-RU" b="1" dirty="0">
                <a:solidFill>
                  <a:srgbClr val="C00000"/>
                </a:solidFill>
                <a:latin typeface="Comfortaa"/>
              </a:rPr>
              <a:t>в 2023 году (очное обучение)</a:t>
            </a:r>
            <a:endParaRPr lang="ru-RU" b="1" i="0" dirty="0">
              <a:solidFill>
                <a:srgbClr val="C00000"/>
              </a:solidFill>
              <a:effectLst/>
              <a:latin typeface="Comforta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9263" t="11648" r="24685" b="15509"/>
          <a:stretch/>
        </p:blipFill>
        <p:spPr>
          <a:xfrm>
            <a:off x="6319440" y="2470224"/>
            <a:ext cx="5765532" cy="421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ятиугольник 10"/>
          <p:cNvSpPr/>
          <p:nvPr/>
        </p:nvSpPr>
        <p:spPr>
          <a:xfrm>
            <a:off x="3378467" y="5006276"/>
            <a:ext cx="2897205" cy="924025"/>
          </a:xfrm>
          <a:prstGeom prst="homePlate">
            <a:avLst/>
          </a:prstGeom>
          <a:solidFill>
            <a:srgbClr val="FFC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5"/>
              </a:rPr>
              <a:t>http://chgpk.ru/index/abiturientam/0-43</a:t>
            </a:r>
            <a:r>
              <a:rPr lang="ru-RU" b="1" dirty="0"/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418" y="4465885"/>
            <a:ext cx="2976172" cy="167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18789" t="38597" r="38263" b="53824"/>
          <a:stretch/>
        </p:blipFill>
        <p:spPr>
          <a:xfrm>
            <a:off x="678519" y="6219127"/>
            <a:ext cx="5236143" cy="519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8B064B-8570-46E3-A27F-875DB279AE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532" y="161937"/>
            <a:ext cx="698002" cy="65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3667"/>
      </p:ext>
    </p:extLst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/>
              </a:rPr>
              <a:t>Преподавание в начальных классах</a:t>
            </a:r>
            <a:br>
              <a:rPr lang="ru-RU" dirty="0">
                <a:solidFill>
                  <a:srgbClr val="FF0000"/>
                </a:solidFill>
                <a:effectLst/>
              </a:rPr>
            </a:br>
            <a:r>
              <a:rPr lang="ru-RU" dirty="0">
                <a:solidFill>
                  <a:srgbClr val="FF0000"/>
                </a:solidFill>
                <a:effectLst/>
              </a:rPr>
              <a:t>БАЗА 9 КЛАССОВ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 algn="ctr">
              <a:buNone/>
            </a:pPr>
            <a:r>
              <a:rPr lang="ru-RU" dirty="0">
                <a:solidFill>
                  <a:srgbClr val="0070C0"/>
                </a:solidFill>
              </a:rPr>
              <a:t>(очная форма обучения, срок обучения 3 г. 10 мес.)</a:t>
            </a:r>
          </a:p>
          <a:p>
            <a:pPr marL="136525" indent="0">
              <a:buNone/>
            </a:pPr>
            <a:r>
              <a:rPr lang="ru-RU" b="1" dirty="0">
                <a:solidFill>
                  <a:srgbClr val="002060"/>
                </a:solidFill>
              </a:rPr>
              <a:t>Квалификация: учитель начальных классов с дополнительной подготовкой в области:</a:t>
            </a:r>
          </a:p>
          <a:p>
            <a:pPr marL="136525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0000"/>
                </a:solidFill>
              </a:rPr>
              <a:t>Преподавание в начальных классах </a:t>
            </a:r>
          </a:p>
          <a:p>
            <a:pPr marL="136525" indent="0">
              <a:buClr>
                <a:srgbClr val="0070C0"/>
              </a:buClr>
              <a:buNone/>
            </a:pPr>
            <a:r>
              <a:rPr lang="ru-RU" sz="2000" b="1" dirty="0">
                <a:solidFill>
                  <a:srgbClr val="FF0000"/>
                </a:solidFill>
              </a:rPr>
              <a:t>                       (Информатика)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0000"/>
                </a:solidFill>
              </a:rPr>
              <a:t>Преподавание в начальных классах </a:t>
            </a:r>
          </a:p>
          <a:p>
            <a:pPr marL="136525" indent="0">
              <a:buClr>
                <a:srgbClr val="0070C0"/>
              </a:buClr>
              <a:buNone/>
            </a:pPr>
            <a:r>
              <a:rPr lang="ru-RU" sz="2000" b="1" dirty="0">
                <a:solidFill>
                  <a:srgbClr val="FF0000"/>
                </a:solidFill>
              </a:rPr>
              <a:t>                       (Английский язык)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0000"/>
                </a:solidFill>
              </a:rPr>
              <a:t>Преподавание в начальных классах </a:t>
            </a:r>
          </a:p>
          <a:p>
            <a:pPr marL="136525" indent="0">
              <a:buClr>
                <a:srgbClr val="0070C0"/>
              </a:buClr>
              <a:buNone/>
            </a:pPr>
            <a:r>
              <a:rPr lang="ru-RU" sz="2000" b="1" dirty="0">
                <a:solidFill>
                  <a:srgbClr val="FF0000"/>
                </a:solidFill>
              </a:rPr>
              <a:t>                            (Технология)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0000"/>
                </a:solidFill>
              </a:rPr>
              <a:t>Преподавание в начальных классах </a:t>
            </a:r>
          </a:p>
          <a:p>
            <a:pPr marL="136525" indent="0">
              <a:buClr>
                <a:srgbClr val="0070C0"/>
              </a:buClr>
              <a:buNone/>
            </a:pPr>
            <a:r>
              <a:rPr lang="ru-RU" sz="2000" b="1" dirty="0">
                <a:solidFill>
                  <a:srgbClr val="FF0000"/>
                </a:solidFill>
              </a:rPr>
              <a:t>                                   (ИЗО)</a:t>
            </a:r>
          </a:p>
          <a:p>
            <a:pPr marL="136525" indent="0">
              <a:buClr>
                <a:srgbClr val="0070C0"/>
              </a:buClr>
              <a:buNone/>
            </a:pPr>
            <a:endParaRPr lang="ru-RU" sz="2000" b="1" dirty="0">
              <a:solidFill>
                <a:srgbClr val="FF0000"/>
              </a:solidFill>
            </a:endParaRPr>
          </a:p>
          <a:p>
            <a:pPr marL="136525" indent="0">
              <a:buClr>
                <a:srgbClr val="0070C0"/>
              </a:buClr>
              <a:buNone/>
            </a:pP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922" t="30595" r="28473" b="17475"/>
          <a:stretch/>
        </p:blipFill>
        <p:spPr>
          <a:xfrm>
            <a:off x="5728127" y="2828242"/>
            <a:ext cx="5969776" cy="366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26C466-EE16-459C-A81C-DAA35E2BA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1" y="130709"/>
            <a:ext cx="886597" cy="8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9328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/>
                <a:latin typeface="+mn-lt"/>
              </a:rPr>
              <a:t>Музыкальное образование</a:t>
            </a:r>
            <a:br>
              <a:rPr lang="ru-RU" dirty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C00000"/>
                </a:solidFill>
                <a:effectLst/>
                <a:latin typeface="+mn-lt"/>
              </a:rPr>
              <a:t>БАЗА 9 КЛАССОВ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 algn="ctr">
              <a:buNone/>
            </a:pPr>
            <a:r>
              <a:rPr lang="ru-RU" dirty="0">
                <a:solidFill>
                  <a:srgbClr val="0070C0"/>
                </a:solidFill>
              </a:rPr>
              <a:t>(очная форма обучения, срок обучения 3 г. 10 мес.)</a:t>
            </a:r>
          </a:p>
          <a:p>
            <a:pPr marL="136525" indent="0">
              <a:buNone/>
            </a:pPr>
            <a:r>
              <a:rPr lang="ru-RU" dirty="0">
                <a:solidFill>
                  <a:srgbClr val="0070C0"/>
                </a:solidFill>
              </a:rPr>
              <a:t>Квалификация: учитель музыки, музыкальный руководитель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446" t="10386" r="28396" b="34596"/>
          <a:stretch/>
        </p:blipFill>
        <p:spPr>
          <a:xfrm>
            <a:off x="2810575" y="2601478"/>
            <a:ext cx="6371926" cy="409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76C09C-5371-4A6E-A69D-C143C5315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84"/>
            <a:ext cx="1083733" cy="10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79459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132" y="148774"/>
            <a:ext cx="9838267" cy="144436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+mn-lt"/>
              </a:rPr>
              <a:t>Коррекционная педагогика в начальном образовании</a:t>
            </a:r>
            <a:br>
              <a:rPr lang="ru-RU" sz="2400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+mn-lt"/>
              </a:rPr>
              <a:t>БАЗА 9 </a:t>
            </a:r>
            <a:r>
              <a:rPr lang="ru-RU" sz="2400" dirty="0">
                <a:solidFill>
                  <a:srgbClr val="002060"/>
                </a:solidFill>
                <a:effectLst/>
              </a:rPr>
              <a:t>КЛАССОВ</a:t>
            </a:r>
            <a:endParaRPr lang="ru-RU" sz="2400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607" y="1530209"/>
            <a:ext cx="10972800" cy="1444365"/>
          </a:xfrm>
        </p:spPr>
        <p:txBody>
          <a:bodyPr/>
          <a:lstStyle/>
          <a:p>
            <a:pPr marL="136525" indent="0" algn="ctr">
              <a:buNone/>
            </a:pPr>
            <a:r>
              <a:rPr lang="ru-RU" sz="2400" dirty="0">
                <a:solidFill>
                  <a:srgbClr val="0070C0"/>
                </a:solidFill>
              </a:rPr>
              <a:t>Очная форма обучения, срок обучения 3 г. 10 мес.</a:t>
            </a:r>
          </a:p>
          <a:p>
            <a:pPr marL="136525" indent="0">
              <a:buNone/>
            </a:pPr>
            <a:r>
              <a:rPr lang="ru-RU" sz="2400" dirty="0">
                <a:solidFill>
                  <a:srgbClr val="0070C0"/>
                </a:solidFill>
              </a:rPr>
              <a:t>Квалификация: учитель начальных классов и начальных классов компенсирующего и коррекционно-развивающего образования</a:t>
            </a:r>
          </a:p>
          <a:p>
            <a:pPr marL="136525" indent="0" algn="ctr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136525" indent="0" algn="ctr">
              <a:buNone/>
            </a:pP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210" t="10948" r="28317" b="34175"/>
          <a:stretch/>
        </p:blipFill>
        <p:spPr>
          <a:xfrm>
            <a:off x="3291840" y="2911642"/>
            <a:ext cx="5909912" cy="3763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D4B3E-D22A-4C2C-9D8A-3C856E63F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682"/>
            <a:ext cx="1314740" cy="124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44515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/>
                <a:latin typeface="+mn-lt"/>
              </a:rPr>
              <a:t>Физическая культура</a:t>
            </a:r>
            <a:br>
              <a:rPr lang="ru-RU" dirty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FF0000"/>
                </a:solidFill>
                <a:effectLst/>
                <a:latin typeface="+mn-lt"/>
              </a:rPr>
              <a:t>БАЗА 9 КЛАССОВ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54755"/>
          </a:xfrm>
        </p:spPr>
        <p:txBody>
          <a:bodyPr/>
          <a:lstStyle/>
          <a:p>
            <a:pPr marL="136525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70C0"/>
                </a:solidFill>
              </a:rPr>
              <a:t>Очная форма обучения, срок обучения 3 г. 10 мес.</a:t>
            </a:r>
          </a:p>
          <a:p>
            <a:pPr marL="136525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70C0"/>
                </a:solidFill>
              </a:rPr>
              <a:t>Квалификация: учитель физической культуры</a:t>
            </a:r>
          </a:p>
          <a:p>
            <a:pPr marL="136525" indent="0" algn="just">
              <a:spcBef>
                <a:spcPts val="0"/>
              </a:spcBef>
              <a:buNone/>
            </a:pPr>
            <a:br>
              <a:rPr lang="ru-RU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  <a:p>
            <a:pPr marL="136525" indent="0">
              <a:spcBef>
                <a:spcPts val="0"/>
              </a:spcBef>
              <a:buNone/>
            </a:pPr>
            <a:endParaRPr lang="ru-RU" sz="2000" dirty="0">
              <a:solidFill>
                <a:srgbClr val="0070C0"/>
              </a:solidFill>
            </a:endParaRPr>
          </a:p>
          <a:p>
            <a:pPr marL="136525" indent="0">
              <a:spcBef>
                <a:spcPts val="0"/>
              </a:spcBef>
              <a:buNone/>
            </a:pPr>
            <a:br>
              <a:rPr 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053" t="11790" r="28632" b="34596"/>
          <a:stretch/>
        </p:blipFill>
        <p:spPr>
          <a:xfrm>
            <a:off x="2897204" y="2560320"/>
            <a:ext cx="6553745" cy="409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1B2926-007B-4493-B817-5E2F49AD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1" y="161937"/>
            <a:ext cx="12105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99487"/>
      </p:ext>
    </p:extLst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AE53976-0000-4D20-AB11-23F136D013AF}" vid="{D922412E-07E6-4576-8C17-815E172D0F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293</TotalTime>
  <Words>506</Words>
  <Application>Microsoft Office PowerPoint</Application>
  <PresentationFormat>Широкоэкранный</PresentationFormat>
  <Paragraphs>97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Book Antiqua</vt:lpstr>
      <vt:lpstr>Calibri</vt:lpstr>
      <vt:lpstr>Comfortaa</vt:lpstr>
      <vt:lpstr>Istok Web</vt:lpstr>
      <vt:lpstr>Lucida Sans</vt:lpstr>
      <vt:lpstr>Times New Roman</vt:lpstr>
      <vt:lpstr>Wingdings</vt:lpstr>
      <vt:lpstr>Wingdings 2</vt:lpstr>
      <vt:lpstr>Wingdings 3</vt:lpstr>
      <vt:lpstr>Тема1</vt:lpstr>
      <vt:lpstr>       ЧЕЛЯБИНСКИЙ  ПЕДАГОГИЧЕСКИЙ  КОЛЛЕДЖ №1</vt:lpstr>
      <vt:lpstr>В Челябинском педагогическом колледже №1 приобретают учительскую профессию около 800 студентов и трудятся 80 преподавателей </vt:lpstr>
      <vt:lpstr>ПЕРЕЧЕНЬ ОБЯЗАТЕЛЬНЫХ ДОКУМЕНТОВ ДЛЯ ПРИЕМА на 2023-2024 учебный год</vt:lpstr>
      <vt:lpstr>Направления обучения</vt:lpstr>
      <vt:lpstr>Презентация PowerPoint</vt:lpstr>
      <vt:lpstr>Преподавание в начальных классах БАЗА 9 КЛАССОВ</vt:lpstr>
      <vt:lpstr>Музыкальное образование БАЗА 9 КЛАССОВ</vt:lpstr>
      <vt:lpstr>Коррекционная педагогика в начальном образовании БАЗА 9 КЛАССОВ</vt:lpstr>
      <vt:lpstr>Физическая культура БАЗА 9 КЛАССОВ</vt:lpstr>
      <vt:lpstr>Педагог дополнительного образования БАЗА 9 КЛАССОВ</vt:lpstr>
      <vt:lpstr>БАЗА 11 КЛАССОВ </vt:lpstr>
      <vt:lpstr>ВРЕМЯ РАБОТЫ ПРИЕМНОЙ КОМИССИИ</vt:lpstr>
      <vt:lpstr>Дополнительная информация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ЧЕЛЯБИНСКИЙ  ПЕДАГОГИЧЕСКИЙ  КОЛЛЕДЖ №1</dc:title>
  <dc:creator>xXx</dc:creator>
  <cp:lastModifiedBy>Polina Nichkova</cp:lastModifiedBy>
  <cp:revision>32</cp:revision>
  <dcterms:created xsi:type="dcterms:W3CDTF">2020-05-11T08:18:20Z</dcterms:created>
  <dcterms:modified xsi:type="dcterms:W3CDTF">2023-11-28T12:03:20Z</dcterms:modified>
</cp:coreProperties>
</file>