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1" r:id="rId2"/>
    <p:sldId id="257" r:id="rId3"/>
    <p:sldId id="286" r:id="rId4"/>
    <p:sldId id="258" r:id="rId5"/>
    <p:sldId id="313" r:id="rId6"/>
    <p:sldId id="314" r:id="rId7"/>
    <p:sldId id="317" r:id="rId8"/>
    <p:sldId id="315" r:id="rId9"/>
    <p:sldId id="321" r:id="rId10"/>
    <p:sldId id="318" r:id="rId11"/>
    <p:sldId id="319" r:id="rId12"/>
    <p:sldId id="316" r:id="rId13"/>
    <p:sldId id="304" r:id="rId14"/>
    <p:sldId id="320" r:id="rId15"/>
    <p:sldId id="305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66FFFF"/>
    <a:srgbClr val="CCFFFF"/>
    <a:srgbClr val="FFFF99"/>
    <a:srgbClr val="EEFA4C"/>
    <a:srgbClr val="FCFEDE"/>
    <a:srgbClr val="FDFFE5"/>
    <a:srgbClr val="F8FCC8"/>
    <a:srgbClr val="F6F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FD030-B80B-451E-99A7-0925B1403BD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E4B6A-5657-470C-B8D4-CF9547A2D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0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.edu.ru/" TargetMode="External"/><Relationship Id="rId2" Type="http://schemas.openxmlformats.org/officeDocument/2006/relationships/hyperlink" Target="http://www.sustec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ztte.ru/" TargetMode="External"/><Relationship Id="rId4" Type="http://schemas.openxmlformats.org/officeDocument/2006/relationships/hyperlink" Target="http://www.chgpgt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78980" y="1628800"/>
            <a:ext cx="7772400" cy="1872208"/>
          </a:xfrm>
          <a:prstGeom prst="rect">
            <a:avLst/>
          </a:prstGeom>
        </p:spPr>
        <p:txBody>
          <a:bodyPr vert="horz" lIns="45720" tIns="0" rIns="45720" bIns="0" anchor="b">
            <a:normAutofit fontScale="2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200" dirty="0">
                <a:solidFill>
                  <a:srgbClr val="002060"/>
                </a:solidFill>
                <a:effectLst/>
                <a:latin typeface="Monserat"/>
              </a:rPr>
              <a:t>Информационные системы и программирование</a:t>
            </a:r>
          </a:p>
          <a:p>
            <a:endParaRPr lang="ru-RU" dirty="0">
              <a:solidFill>
                <a:srgbClr val="002060"/>
              </a:solidFill>
              <a:effectLst/>
              <a:latin typeface="Monserat"/>
            </a:endParaRPr>
          </a:p>
          <a:p>
            <a:r>
              <a:rPr lang="ru-RU" sz="11200" dirty="0">
                <a:solidFill>
                  <a:srgbClr val="002060"/>
                </a:solidFill>
                <a:effectLst/>
                <a:latin typeface="Monserat"/>
              </a:rPr>
              <a:t>Квалификация: разработчик </a:t>
            </a:r>
            <a:r>
              <a:rPr lang="ru-RU" sz="11200" dirty="0" err="1">
                <a:solidFill>
                  <a:srgbClr val="002060"/>
                </a:solidFill>
                <a:effectLst/>
                <a:latin typeface="Monserat"/>
              </a:rPr>
              <a:t>Web</a:t>
            </a:r>
            <a:r>
              <a:rPr lang="ru-RU" sz="11200" dirty="0">
                <a:solidFill>
                  <a:srgbClr val="002060"/>
                </a:solidFill>
                <a:effectLst/>
                <a:latin typeface="Monserat"/>
              </a:rPr>
              <a:t> и мультимедийных приложений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3930" y="3573016"/>
            <a:ext cx="4762500" cy="30944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8D422-EC5A-4163-9305-9DF7C9CC6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1" y="161937"/>
            <a:ext cx="1420491" cy="13412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14D27E-AD25-4A4F-991B-97DFEA9C5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90500"/>
            <a:ext cx="5520571" cy="12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4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798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3816424" cy="2548880"/>
          </a:xfrm>
        </p:spPr>
        <p:txBody>
          <a:bodyPr/>
          <a:lstStyle/>
          <a:p>
            <a:pPr marL="13716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—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IT-компании;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— </a:t>
            </a:r>
            <a:r>
              <a:rPr lang="ru-RU" sz="2000" dirty="0" err="1">
                <a:solidFill>
                  <a:srgbClr val="002060"/>
                </a:solidFill>
              </a:rPr>
              <a:t>Web</a:t>
            </a:r>
            <a:r>
              <a:rPr lang="ru-RU" sz="2000" dirty="0">
                <a:solidFill>
                  <a:srgbClr val="002060"/>
                </a:solidFill>
              </a:rPr>
              <a:t>-студии;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— научно-исследовательские центры;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— компании, требующие обслуживания собственных веб-страниц в Интернете и др.</a:t>
            </a:r>
          </a:p>
          <a:p>
            <a:pPr marL="13716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573016"/>
            <a:ext cx="40382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Возможности трудоустройства: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Интернет-разработчик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Мультимедийный программист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Программист – мультипликатор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Программист – разработчик компьютерных игр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Разработчик архитектуры веб-сайтов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Разработчик веб-сайтов.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8172"/>
            <a:ext cx="2778943" cy="2272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598" y="1099515"/>
            <a:ext cx="4168526" cy="24812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17BE71-ABEC-4453-94DA-81BD30748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37" y="83515"/>
            <a:ext cx="1111696" cy="10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1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	Специалист проводит весь день в помещении. Рабочая поза — преимущественно сидя. В работе использует ручные средства труда, а также персональный компьютер с возможностью выхода в Интернет.</a:t>
            </a:r>
          </a:p>
          <a:p>
            <a:pPr marL="13716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Профессиональные риски</a:t>
            </a:r>
          </a:p>
          <a:p>
            <a:pPr marL="137160" indent="0" algn="just" fontAlgn="base">
              <a:buNone/>
            </a:pPr>
            <a:r>
              <a:rPr lang="ru-RU" sz="2400" dirty="0">
                <a:solidFill>
                  <a:srgbClr val="002060"/>
                </a:solidFill>
              </a:rPr>
              <a:t>	Рабочая поза графического дизайнера интерьера – долговременное нахождение в положении сидя, поэтому возможны профессиональные заболевания, приводящие к болям в спине и шее. Постоянная работа с компьютером может вызвать заболевания зрительной системы.</a:t>
            </a:r>
          </a:p>
          <a:p>
            <a:pPr marL="13716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D92AAE-37FC-43C6-9C21-88726764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095"/>
            <a:ext cx="1068717" cy="10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 «Разработчик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мультимедийных приложений» на рынке труда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3672408" cy="4104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060"/>
                </a:solidFill>
              </a:rPr>
              <a:t>Заработная плата: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Средняя – 63 000 руб.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Минимальная – 22 400 руб.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Максимальная – 616 980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95936" y="2178844"/>
            <a:ext cx="4973340" cy="41044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060"/>
                </a:solidFill>
              </a:rPr>
              <a:t>Максимальное количество вакансий по должностям: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Администратор сайта – 4 867 вакансий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002060"/>
                </a:solidFill>
              </a:rPr>
              <a:t>Web</a:t>
            </a:r>
            <a:r>
              <a:rPr lang="ru-RU" sz="2200" dirty="0">
                <a:solidFill>
                  <a:srgbClr val="002060"/>
                </a:solidFill>
              </a:rPr>
              <a:t> администратор – 4 686 вакансий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Программист </a:t>
            </a:r>
            <a:r>
              <a:rPr lang="ru-RU" sz="2200" dirty="0" err="1">
                <a:solidFill>
                  <a:srgbClr val="002060"/>
                </a:solidFill>
              </a:rPr>
              <a:t>web</a:t>
            </a:r>
            <a:r>
              <a:rPr lang="ru-RU" sz="2200" dirty="0">
                <a:solidFill>
                  <a:srgbClr val="002060"/>
                </a:solidFill>
              </a:rPr>
              <a:t> – 3 238 вакансий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Программист </a:t>
            </a:r>
            <a:r>
              <a:rPr lang="ru-RU" sz="2200" dirty="0" err="1">
                <a:solidFill>
                  <a:srgbClr val="002060"/>
                </a:solidFill>
              </a:rPr>
              <a:t>php</a:t>
            </a:r>
            <a:r>
              <a:rPr lang="ru-RU" sz="2200" dirty="0">
                <a:solidFill>
                  <a:srgbClr val="002060"/>
                </a:solidFill>
              </a:rPr>
              <a:t> – 3 046 вакансий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002060"/>
                </a:solidFill>
              </a:rPr>
              <a:t>Web</a:t>
            </a:r>
            <a:r>
              <a:rPr lang="ru-RU" sz="2200" dirty="0">
                <a:solidFill>
                  <a:srgbClr val="002060"/>
                </a:solidFill>
              </a:rPr>
              <a:t> инженер – 2 210 вакансий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002060"/>
                </a:solidFill>
              </a:rPr>
              <a:t>Web</a:t>
            </a:r>
            <a:r>
              <a:rPr lang="ru-RU" sz="2200" dirty="0">
                <a:solidFill>
                  <a:srgbClr val="002060"/>
                </a:solidFill>
              </a:rPr>
              <a:t> мастер – 74 вакансии</a:t>
            </a:r>
          </a:p>
          <a:p>
            <a:pPr marL="0" indent="0">
              <a:spcBef>
                <a:spcPts val="0"/>
              </a:spcBef>
              <a:buFont typeface="Wingdings 2"/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137160" indent="0">
              <a:buFont typeface="Wingdings 2"/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601" y="3933056"/>
            <a:ext cx="3628215" cy="2214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F78FF3-3E1A-4823-8367-0B146ED9C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" y="0"/>
            <a:ext cx="1010821" cy="9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1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64807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69200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	Профессиональную подготовку по специальности </a:t>
            </a:r>
            <a:r>
              <a:rPr lang="ru-RU" sz="2000" dirty="0">
                <a:solidFill>
                  <a:srgbClr val="FF0000"/>
                </a:solidFill>
              </a:rPr>
              <a:t>«Разработчик </a:t>
            </a:r>
            <a:r>
              <a:rPr lang="ru-RU" sz="2000" dirty="0" err="1">
                <a:solidFill>
                  <a:srgbClr val="FF0000"/>
                </a:solidFill>
              </a:rPr>
              <a:t>Web</a:t>
            </a:r>
            <a:r>
              <a:rPr lang="ru-RU" sz="2000" dirty="0">
                <a:solidFill>
                  <a:srgbClr val="FF0000"/>
                </a:solidFill>
              </a:rPr>
              <a:t> и </a:t>
            </a:r>
            <a:r>
              <a:rPr lang="ru-RU" sz="2000" dirty="0" err="1">
                <a:solidFill>
                  <a:srgbClr val="FF0000"/>
                </a:solidFill>
              </a:rPr>
              <a:t>мультимедийных</a:t>
            </a:r>
            <a:r>
              <a:rPr lang="ru-RU" sz="2000" dirty="0">
                <a:solidFill>
                  <a:srgbClr val="FF0000"/>
                </a:solidFill>
              </a:rPr>
              <a:t> приложений» </a:t>
            </a:r>
            <a:r>
              <a:rPr lang="ru-RU" sz="2000" dirty="0">
                <a:solidFill>
                  <a:srgbClr val="002060"/>
                </a:solidFill>
              </a:rPr>
              <a:t>можно получить в образовательных учреждениях среднего профессионального образования: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ГБПОУ Южно-Уральский государственный технический колледж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2000" b="1" dirty="0"/>
              <a:t> </a:t>
            </a:r>
            <a:r>
              <a:rPr lang="en-US" sz="2000" b="1" dirty="0">
                <a:hlinkClick r:id="rId2"/>
              </a:rPr>
              <a:t>http://www.sustec.ru/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ctr" fontAlgn="base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ГБПОУ Южно-Уральский государственный колледж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2000" b="1" dirty="0">
                <a:hlinkClick r:id="rId3"/>
              </a:rPr>
              <a:t>ecol.edu.ru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ctr" fontAlgn="base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ГБПОУ «Челябинский государственный промышленно-гуманитарный техникум им. А.В. Яковлева»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2000" dirty="0"/>
              <a:t> </a:t>
            </a:r>
            <a:r>
              <a:rPr lang="en-US" sz="2000" b="1" dirty="0">
                <a:hlinkClick r:id="rId4"/>
              </a:rPr>
              <a:t>www.chgpgt.ru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ctr" fontAlgn="base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ГБПОУ «Златоустовский техникум технологий и экономики»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2000" b="1" dirty="0"/>
              <a:t> </a:t>
            </a:r>
            <a:r>
              <a:rPr lang="en-US" sz="2000" b="1" dirty="0">
                <a:hlinkClick r:id="rId5"/>
              </a:rPr>
              <a:t>ztte.ru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08865-53CD-4918-AC21-606C80070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8" y="0"/>
            <a:ext cx="1140725" cy="10770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 ПОО должен обладать следующими компетенциями: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712968" cy="5440362"/>
          </a:xfrm>
        </p:spPr>
        <p:txBody>
          <a:bodyPr>
            <a:normAutofit fontScale="62500" lnSpcReduction="20000"/>
          </a:bodyPr>
          <a:lstStyle/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Анализ, проектирование и разработка сайтов для сети Интернет посредством сочетания различных художественных и творческих средств с программным обеспечением, языками сценариев и интерфейсом с операционными средами;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Проектирование и разработка цифровых мультипликаций, изображений, презентаций, игр, звуковых и видеоклипов и Интернет-приложений с использованием мультимедийного программного обеспечения, средств и утилит, интерактивной графики и языков программирования;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Поддержка связи с сетевыми специалистами по таким связанным с Интернет вопросами, как безопасность и размещение веб-сайтов с целью контроля и обеспечения безопасности в сети Интернет и безопасности веб-сервера, распределение места, доступ пользователей, непрерывное функционирование, резервирование веб-сайта и восстановление после аварий;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Проектирование, разработка и интеграция машинного кода с другими специализированными входными данными, включая файлы изображений, звуковые файлы и языки сценариев, с целью разработки, сопровождения и поддержки веб-сайтов;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Оказание содействия при анализе, определении и разработке Интернет-стратегий, методологий и планов развития на основе </a:t>
            </a:r>
            <a:r>
              <a:rPr lang="ru-RU" sz="3200" dirty="0" err="1">
                <a:solidFill>
                  <a:srgbClr val="002060"/>
                </a:solidFill>
              </a:rPr>
              <a:t>Web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8FFB0-9E93-4E53-BE7C-6A7134E7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36"/>
            <a:ext cx="1010821" cy="9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5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Карьерный рост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888432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sz="2600" dirty="0">
                <a:solidFill>
                  <a:srgbClr val="002060"/>
                </a:solidFill>
              </a:rPr>
              <a:t>Дальнейший карьерный рост специалиста обеспечивается получением  высшего профессионального образования по специальностям:</a:t>
            </a:r>
          </a:p>
          <a:p>
            <a:pPr marL="13716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— прикладная математика и информатика;</a:t>
            </a:r>
          </a:p>
          <a:p>
            <a:pPr marL="13716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— бизнес-информатик;</a:t>
            </a:r>
          </a:p>
          <a:p>
            <a:pPr marL="13716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— информатика и вычислительная техника.</a:t>
            </a:r>
          </a:p>
          <a:p>
            <a:pPr fontAlgn="base">
              <a:buNone/>
            </a:pPr>
            <a:endParaRPr lang="ru-RU" sz="2600" dirty="0">
              <a:solidFill>
                <a:schemeClr val="bg1"/>
              </a:solidFill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	Карьерный рост специалиста во многом зависит от качественного выполнения работы в известных компаниях или для крупных заказчиков. Это дает известность в профессиональных кругах и позволяет обоснованно претендовать на получение новых выгодных предложений.</a:t>
            </a:r>
          </a:p>
        </p:txBody>
      </p:sp>
      <p:pic>
        <p:nvPicPr>
          <p:cNvPr id="61442" name="Picture 2" descr="http://prof.labor.ru/profinvalid/uploads/b8e93a/b8e93a122bf2a41d11ef18e5b2802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380043"/>
            <a:ext cx="4104456" cy="247795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58179E-FBAE-4AFE-AD72-BD3C8AAF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052"/>
            <a:ext cx="924701" cy="8731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71744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B0C09C-B415-4E29-B6D9-6DB821F4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908720"/>
            <a:ext cx="1420491" cy="134123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3582397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dirty="0">
                <a:solidFill>
                  <a:srgbClr val="002060"/>
                </a:solidFill>
              </a:rPr>
              <a:t>Специальность «Разработчик </a:t>
            </a:r>
            <a:r>
              <a:rPr lang="ru-RU" sz="2000" dirty="0" err="1">
                <a:solidFill>
                  <a:srgbClr val="002060"/>
                </a:solidFill>
              </a:rPr>
              <a:t>Web</a:t>
            </a:r>
            <a:r>
              <a:rPr lang="ru-RU" sz="2000" dirty="0">
                <a:solidFill>
                  <a:srgbClr val="002060"/>
                </a:solidFill>
              </a:rPr>
              <a:t> и мультимедийных приложений» входит в перечень наиболее востребованных и перспективных профессий и специальностей ТОП – 50 в России.</a:t>
            </a:r>
          </a:p>
          <a:p>
            <a:pPr marL="0" indent="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	Специалист данного профиля: создает веб-сайты и мультимедийные приложения, проектирует, публикует и кодирует мультимедийные приложения и веб-сайты с целью представления информации, включая маркетинговые предложения, наиболее доходчиво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5956" y="313929"/>
            <a:ext cx="8003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Разработчик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Web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мультимедийных приложений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933056"/>
            <a:ext cx="4055368" cy="27043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ED9CCF-6164-4212-A248-251634CDE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" y="0"/>
            <a:ext cx="969516" cy="915422"/>
          </a:xfrm>
          <a:prstGeom prst="rect">
            <a:avLst/>
          </a:prstGeom>
        </p:spPr>
      </p:pic>
    </p:spTree>
  </p:cSld>
  <p:clrMapOvr>
    <a:masterClrMapping/>
  </p:clrMapOvr>
  <p:transition advClick="0" advTm="25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755"/>
            <a:ext cx="8229600" cy="2574285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	Разработчики </a:t>
            </a:r>
            <a:r>
              <a:rPr lang="ru-RU" sz="2000" dirty="0" err="1">
                <a:solidFill>
                  <a:srgbClr val="002060"/>
                </a:solidFill>
              </a:rPr>
              <a:t>Web</a:t>
            </a:r>
            <a:r>
              <a:rPr lang="ru-RU" sz="2000" dirty="0">
                <a:solidFill>
                  <a:srgbClr val="002060"/>
                </a:solidFill>
              </a:rPr>
              <a:t> и мультимедийных приложений сочетают в своей работе </a:t>
            </a:r>
            <a:r>
              <a:rPr lang="ru-RU" sz="2000" b="1" dirty="0">
                <a:solidFill>
                  <a:srgbClr val="C00000"/>
                </a:solidFill>
              </a:rPr>
              <a:t>дизайнерские</a:t>
            </a:r>
            <a:r>
              <a:rPr lang="ru-RU" sz="2000" dirty="0">
                <a:solidFill>
                  <a:srgbClr val="002060"/>
                </a:solidFill>
              </a:rPr>
              <a:t> и </a:t>
            </a:r>
            <a:r>
              <a:rPr lang="ru-RU" sz="2000" b="1" dirty="0">
                <a:solidFill>
                  <a:srgbClr val="C00000"/>
                </a:solidFill>
              </a:rPr>
              <a:t>технические</a:t>
            </a:r>
            <a:r>
              <a:rPr lang="ru-RU" sz="2000" dirty="0">
                <a:solidFill>
                  <a:srgbClr val="002060"/>
                </a:solidFill>
              </a:rPr>
              <a:t> знания для проведения исследований, анализа, оценки, проектирования, программирования и изменения веб-сайтов и приложений, объединяющих текстовые, графические, мультипликационные, изобразительные, звуковые и видеоматериалы, а также другие интерактивные средства.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9936" y="184469"/>
            <a:ext cx="8003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Разработчик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Web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мультимедийных приложений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284984"/>
            <a:ext cx="4111996" cy="30659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01394-E708-4342-BCB7-EB2316B12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639"/>
            <a:ext cx="978703" cy="924097"/>
          </a:xfrm>
          <a:prstGeom prst="rect">
            <a:avLst/>
          </a:prstGeom>
        </p:spPr>
      </p:pic>
    </p:spTree>
  </p:cSld>
  <p:clrMapOvr>
    <a:masterClrMapping/>
  </p:clrMapOvr>
  <p:transition advClick="0" advTm="25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dirty="0"/>
              <a:t>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900611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	Тип профессии по предмету труда:  </a:t>
            </a:r>
            <a:r>
              <a:rPr lang="ru-RU" sz="2200" b="1" dirty="0">
                <a:solidFill>
                  <a:srgbClr val="002060"/>
                </a:solidFill>
              </a:rPr>
              <a:t>«Человек – Знаковая система»</a:t>
            </a:r>
            <a:r>
              <a:rPr lang="ru-RU" sz="2200" dirty="0">
                <a:solidFill>
                  <a:srgbClr val="002060"/>
                </a:solidFill>
              </a:rPr>
              <a:t>, так как работа дизайнера также связана с различной знаковой информацией: цифрами, чертежами, схемами. Дополнительный тип профессии: </a:t>
            </a:r>
            <a:r>
              <a:rPr lang="ru-RU" sz="2200" b="1" dirty="0">
                <a:solidFill>
                  <a:srgbClr val="002060"/>
                </a:solidFill>
              </a:rPr>
              <a:t>«Человек — Художественный образ»</a:t>
            </a:r>
            <a:r>
              <a:rPr lang="ru-RU" sz="2200" dirty="0">
                <a:solidFill>
                  <a:srgbClr val="002060"/>
                </a:solidFill>
              </a:rPr>
              <a:t> - она ориентирована на работу, связанную с созданием, проектированием, моделированием пространства и художественных образов.</a:t>
            </a:r>
          </a:p>
          <a:p>
            <a:pPr marL="13716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	Класс профессии: </a:t>
            </a:r>
            <a:r>
              <a:rPr lang="ru-RU" sz="2200" dirty="0">
                <a:solidFill>
                  <a:srgbClr val="002060"/>
                </a:solidFill>
              </a:rPr>
              <a:t>творческий (эвристический). По характеру труда профессия программиста связана с анализом, планированием, организацией и управлением, конструированием, принятием нестандартных решений. Профессия требует высокой эрудиции, оригинальности мышления, стремления к развитию и постоянному обучению.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8003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Классификация профессии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3530" y="4581128"/>
            <a:ext cx="4100470" cy="2276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F1E9ED-56D8-4F20-9DC0-7EEECB0B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6" y="46025"/>
            <a:ext cx="1073927" cy="1014008"/>
          </a:xfrm>
          <a:prstGeom prst="rect">
            <a:avLst/>
          </a:prstGeom>
        </p:spPr>
      </p:pic>
    </p:spTree>
  </p:cSld>
  <p:clrMapOvr>
    <a:masterClrMapping/>
  </p:clrMapOvr>
  <p:transition advClick="0" advTm="11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индивидуальным особенностям специалиста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К профессионально важным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качествам</a:t>
            </a:r>
            <a:r>
              <a:rPr lang="ru-RU" sz="2000" dirty="0">
                <a:solidFill>
                  <a:srgbClr val="002060"/>
                </a:solidFill>
              </a:rPr>
              <a:t>  относятся:</a:t>
            </a:r>
          </a:p>
          <a:p>
            <a:pPr marL="13716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— способность работать с массивными базами данных;</a:t>
            </a:r>
          </a:p>
          <a:p>
            <a:pPr marL="13716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— стремление к саморазвитию, целеустремленность;</a:t>
            </a:r>
          </a:p>
          <a:p>
            <a:pPr marL="13716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— оригинальность, находчивость, креативность;</a:t>
            </a:r>
          </a:p>
          <a:p>
            <a:pPr marL="13716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— способность к кропотливой и внимательной деятельности;</a:t>
            </a:r>
          </a:p>
          <a:p>
            <a:pPr marL="13716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— развитое техническое мышление.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0" y="3941858"/>
            <a:ext cx="3817640" cy="2550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1536" y="3970419"/>
            <a:ext cx="3528392" cy="23522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254AA7-906C-4A0F-AF49-44B6E598C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0" y="24168"/>
            <a:ext cx="858295" cy="8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К личностным качествам</a:t>
            </a:r>
            <a:r>
              <a:rPr lang="ru-RU" sz="2400" dirty="0">
                <a:solidFill>
                  <a:srgbClr val="002060"/>
                </a:solidFill>
              </a:rPr>
              <a:t> относятся</a:t>
            </a:r>
            <a:r>
              <a:rPr lang="ru-RU" sz="2400" i="1" dirty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— внимательность;</a:t>
            </a:r>
          </a:p>
          <a:p>
            <a:pPr marL="13716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— аккуратность;</a:t>
            </a:r>
          </a:p>
          <a:p>
            <a:pPr marL="13716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— терпеливость;</a:t>
            </a:r>
          </a:p>
          <a:p>
            <a:pPr marL="13716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— настойчивость;</a:t>
            </a:r>
          </a:p>
          <a:p>
            <a:pPr marL="13716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— целеустремленность;</a:t>
            </a:r>
          </a:p>
          <a:p>
            <a:pPr marL="13716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— ответственность;</a:t>
            </a:r>
          </a:p>
          <a:p>
            <a:pPr marL="13716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— склонность к интеллектуальным видам деятельности;</a:t>
            </a:r>
          </a:p>
          <a:p>
            <a:pPr marL="13716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— умение самостоятельно принимать решения;</a:t>
            </a:r>
          </a:p>
          <a:p>
            <a:pPr marL="13716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— независимость (наличие собственного мнения).</a:t>
            </a:r>
          </a:p>
          <a:p>
            <a:pPr marL="13716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индивидуальным особенностям специалиста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132856"/>
            <a:ext cx="4111149" cy="25694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873BEA-20A4-4D06-9030-7155A0DB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" y="76402"/>
            <a:ext cx="1240408" cy="117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4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подходит эта профессия?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1. Вы любите интернет и все, что с ним связано, подмечаете тонкости оформления страниц, знаете о том, что такое прогрессивные приложения и интересуетесь новостями мира </a:t>
            </a:r>
            <a:r>
              <a:rPr lang="ru-RU" u="sng" dirty="0" err="1">
                <a:solidFill>
                  <a:srgbClr val="002060"/>
                </a:solidFill>
              </a:rPr>
              <a:t>www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marL="13716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2. Готовы работать в команде, сотрудничать с дизайнерами, проектным менеджером, адекватно принимать требования заказчика и руководства. </a:t>
            </a:r>
          </a:p>
          <a:p>
            <a:pPr marL="13716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3. Вы усидчивы и можете в течение длительного времени выполнять монотонную работу, потому что именно так и выглядит написание кода. </a:t>
            </a:r>
          </a:p>
          <a:p>
            <a:pPr marL="13716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4. У вас богатое воображение, творческий вкус и вы любите придумывать что-то новое.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4ACC17-2DD7-4CEF-8C76-3E8EE9DFB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28" y="148851"/>
            <a:ext cx="924701" cy="8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противопоказания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165394"/>
            <a:ext cx="6948264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Заболевания, сопровождающиеся расстройствами сознания: эпилепсия и эпилептические синдромы различной этиологии и другое;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Психические заболевания с тяжелыми, стойкими или часто обостряющимися болезненными проявлениями;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Миопия высокой степени или осложненная близорукость</a:t>
            </a:r>
            <a:r>
              <a:rPr lang="ru-RU" altLang="ru-RU" sz="2400" dirty="0">
                <a:solidFill>
                  <a:srgbClr val="002060"/>
                </a:solidFill>
              </a:rPr>
              <a:t>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Катаракта осложненная;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Дегенеративно-дистрофические заболевания сетчатки глаз;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Выраженные расстройства вегетативной (автономной) нервной системы.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8425" y="1968230"/>
            <a:ext cx="2145575" cy="38530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07D2F0-6416-497C-8CFD-E281D23C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8091"/>
            <a:ext cx="1077416" cy="101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2494"/>
            <a:ext cx="8784976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плюсы этой специальности?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Прежде всего, это востребованная специальность. Разработчиков </a:t>
            </a:r>
            <a:r>
              <a:rPr lang="ru-RU" sz="2600" dirty="0" err="1">
                <a:solidFill>
                  <a:srgbClr val="002060"/>
                </a:solidFill>
              </a:rPr>
              <a:t>Web</a:t>
            </a:r>
            <a:r>
              <a:rPr lang="ru-RU" sz="2600" dirty="0">
                <a:solidFill>
                  <a:srgbClr val="002060"/>
                </a:solidFill>
              </a:rPr>
              <a:t> и мультимедийных приложений не хватает, т.к. рынок информационных технологий в нашей стране стремительно развивается.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Во-вторых, это творческая работа, т. к. только специалист может выбрать наиболее оптимальный и эффективный способ реализации задачи.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В третьих, имеется возможность быстро вырасти профессионально, т. к. он непрерывно совершенствуется, решая новые, нестандартные задачи.</a:t>
            </a:r>
          </a:p>
          <a:p>
            <a:pPr algn="just">
              <a:buClr>
                <a:srgbClr val="002060"/>
              </a:buClr>
              <a:buSzPct val="120000"/>
              <a:buFont typeface="Wingdings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Возможность удаленной работы.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6DD821-B834-49A7-AC25-C369C1B0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701" cy="8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00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1232</TotalTime>
  <Words>1066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Lucida Sans</vt:lpstr>
      <vt:lpstr>Monserat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    </vt:lpstr>
      <vt:lpstr>Требования к индивидуальным особенностям специалиста</vt:lpstr>
      <vt:lpstr>Требования к индивидуальным особенностям специалиста</vt:lpstr>
      <vt:lpstr>Кому подходит эта профессия?</vt:lpstr>
      <vt:lpstr>Медицинские противопоказания</vt:lpstr>
      <vt:lpstr>Каковы плюсы этой специальности?</vt:lpstr>
      <vt:lpstr>Область применения</vt:lpstr>
      <vt:lpstr>Условия труда</vt:lpstr>
      <vt:lpstr>Профессия «Разработчик Web и мультимедийных приложений» на рынке труда России</vt:lpstr>
      <vt:lpstr>Образование</vt:lpstr>
      <vt:lpstr>Выпускник ПОО должен обладать следующими компетенциями:</vt:lpstr>
      <vt:lpstr>Карьерный рост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Polina Nichkova</cp:lastModifiedBy>
  <cp:revision>79</cp:revision>
  <dcterms:created xsi:type="dcterms:W3CDTF">2013-05-02T15:22:29Z</dcterms:created>
  <dcterms:modified xsi:type="dcterms:W3CDTF">2023-11-28T12:04:13Z</dcterms:modified>
</cp:coreProperties>
</file>