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81" r:id="rId2"/>
    <p:sldId id="257" r:id="rId3"/>
    <p:sldId id="258" r:id="rId4"/>
    <p:sldId id="276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80" r:id="rId15"/>
    <p:sldId id="268" r:id="rId16"/>
    <p:sldId id="270" r:id="rId17"/>
    <p:sldId id="277" r:id="rId18"/>
    <p:sldId id="279" r:id="rId19"/>
    <p:sldId id="282" r:id="rId20"/>
    <p:sldId id="283" r:id="rId21"/>
    <p:sldId id="271" r:id="rId22"/>
    <p:sldId id="272" r:id="rId23"/>
    <p:sldId id="273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FF"/>
    <a:srgbClr val="CCFFFF"/>
    <a:srgbClr val="FFFF99"/>
    <a:srgbClr val="FFFFCC"/>
    <a:srgbClr val="FF00FF"/>
    <a:srgbClr val="FF66FF"/>
    <a:srgbClr val="FF99FF"/>
    <a:srgbClr val="FFCCFF"/>
    <a:srgbClr val="F1B1E5"/>
    <a:srgbClr val="E3F7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>
      <p:cViewPr varScale="1">
        <p:scale>
          <a:sx n="106" d="100"/>
          <a:sy n="106" d="100"/>
        </p:scale>
        <p:origin x="126" y="2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A71F2-FA5D-4522-949F-8EE747E5AC5F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51696-F06F-4E06-87FD-57CF399FD0C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A71F2-FA5D-4522-949F-8EE747E5AC5F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51696-F06F-4E06-87FD-57CF399FD0C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A71F2-FA5D-4522-949F-8EE747E5AC5F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51696-F06F-4E06-87FD-57CF399FD0C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A71F2-FA5D-4522-949F-8EE747E5AC5F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51696-F06F-4E06-87FD-57CF399FD0C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A71F2-FA5D-4522-949F-8EE747E5AC5F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51696-F06F-4E06-87FD-57CF399FD0C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A71F2-FA5D-4522-949F-8EE747E5AC5F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51696-F06F-4E06-87FD-57CF399FD0C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A71F2-FA5D-4522-949F-8EE747E5AC5F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51696-F06F-4E06-87FD-57CF399FD0C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A71F2-FA5D-4522-949F-8EE747E5AC5F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51696-F06F-4E06-87FD-57CF399FD0C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A71F2-FA5D-4522-949F-8EE747E5AC5F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51696-F06F-4E06-87FD-57CF399FD0C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A71F2-FA5D-4522-949F-8EE747E5AC5F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51696-F06F-4E06-87FD-57CF399FD0C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A71F2-FA5D-4522-949F-8EE747E5AC5F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51696-F06F-4E06-87FD-57CF399FD0C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5A71F2-FA5D-4522-949F-8EE747E5AC5F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851696-F06F-4E06-87FD-57CF399FD0C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dissolv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sustec.ru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sustec.ru/?page_id=8427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ru.wikipedia.org/wiki/%D0%90%D1%80%D1%85%D0%B8%D1%82%D0%B5%D0%BA%D1%82%D1%83%D1%80%D0%BD%D0%BE-%D1%81%D1%82%D1%80%D0%BE%D0%B8%D1%82%D0%B5%D0%BB%D1%8C%D0%BD%D0%BE%D0%B5_%D0%BF%D1%80%D0%BE%D0%B5%D0%BA%D1%82%D0%B8%D1%80%D0%BE%D0%B2%D0%B0%D0%BD%D0%B8%D0%B5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39337" y="1556793"/>
            <a:ext cx="7243949" cy="1440160"/>
          </a:xfrm>
        </p:spPr>
        <p:txBody>
          <a:bodyPr>
            <a:noAutofit/>
          </a:bodyPr>
          <a:lstStyle/>
          <a:p>
            <a:br>
              <a:rPr lang="ru-RU" sz="3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sz="3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sz="3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sz="3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sz="3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АРХИТЕКТОР</a:t>
            </a:r>
            <a:br>
              <a:rPr lang="ru-RU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3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sz="3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sz="3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sz="3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33753" y="286270"/>
            <a:ext cx="684953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 algn="ctr">
              <a:buClr>
                <a:schemeClr val="accent1"/>
              </a:buClr>
              <a:buSzPct val="80000"/>
              <a:defRPr/>
            </a:pPr>
            <a:r>
              <a:rPr lang="ru-RU" sz="1400" b="1" dirty="0">
                <a:solidFill>
                  <a:srgbClr val="002060"/>
                </a:solidFill>
                <a:cs typeface="Arial" panose="020B0604020202020204" pitchFamily="34" charset="0"/>
              </a:rPr>
              <a:t>Центр Опережающей Профессиональной Подготовки Челябинской области</a:t>
            </a:r>
            <a:endParaRPr lang="ru-RU" sz="1350" b="1" dirty="0">
              <a:solidFill>
                <a:srgbClr val="0070C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27784" y="2996952"/>
            <a:ext cx="3861048" cy="386104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BE8AB52-BACF-4961-8523-AF80080683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29" y="0"/>
            <a:ext cx="1343732" cy="1268760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2056DF5A-F43D-47B7-B4E1-E04443BFDD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6822" y="685176"/>
            <a:ext cx="5490356" cy="1278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4940332"/>
      </p:ext>
    </p:extLst>
  </p:cSld>
  <p:clrMapOvr>
    <a:masterClrMapping/>
  </p:clrMapOvr>
  <p:transition>
    <p:dissolv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260648"/>
            <a:ext cx="7211144" cy="1668154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Качества, обеспечивающие успешность выполнения профессиональной деятельности:</a:t>
            </a:r>
            <a:endParaRPr lang="ru-RU" sz="3200" dirty="0">
              <a:solidFill>
                <a:srgbClr val="C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2000240"/>
            <a:ext cx="3677538" cy="4125923"/>
          </a:xfrm>
        </p:spPr>
        <p:txBody>
          <a:bodyPr>
            <a:normAutofit/>
          </a:bodyPr>
          <a:lstStyle/>
          <a:p>
            <a:pPr lvl="0">
              <a:buClr>
                <a:srgbClr val="0070C0"/>
              </a:buClr>
              <a:buSzPct val="120000"/>
              <a:buFont typeface="Wingdings" pitchFamily="2" charset="2"/>
              <a:buChar char="v"/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развитое пространственное  мышление;</a:t>
            </a:r>
          </a:p>
          <a:p>
            <a:pPr lvl="0">
              <a:buClr>
                <a:srgbClr val="0070C0"/>
              </a:buClr>
              <a:buSzPct val="120000"/>
              <a:buNone/>
            </a:pP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Clr>
                <a:srgbClr val="0070C0"/>
              </a:buClr>
              <a:buSzPct val="120000"/>
              <a:buFont typeface="Wingdings" pitchFamily="2" charset="2"/>
              <a:buChar char="v"/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хороший глазомер;</a:t>
            </a:r>
          </a:p>
          <a:p>
            <a:pPr lvl="0">
              <a:buClr>
                <a:srgbClr val="0070C0"/>
              </a:buClr>
              <a:buSzPct val="120000"/>
              <a:buFont typeface="Wingdings" pitchFamily="2" charset="2"/>
              <a:buChar char="v"/>
            </a:pP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Clr>
                <a:srgbClr val="0070C0"/>
              </a:buClr>
              <a:buSzPct val="120000"/>
              <a:buFont typeface="Wingdings" pitchFamily="2" charset="2"/>
              <a:buChar char="v"/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художественные способности;</a:t>
            </a:r>
          </a:p>
        </p:txBody>
      </p:sp>
      <p:pic>
        <p:nvPicPr>
          <p:cNvPr id="4" name="irc_mi" descr="http://lenta-ua.net/uploads/posts/2012-12/1355226552_400px-arhitektor-0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9058" y="2000240"/>
            <a:ext cx="5072066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C46CDE9-7389-4AFC-803A-35B9E4950F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1219"/>
            <a:ext cx="1420491" cy="1341236"/>
          </a:xfrm>
          <a:prstGeom prst="rect">
            <a:avLst/>
          </a:prstGeom>
        </p:spPr>
      </p:pic>
    </p:spTree>
  </p:cSld>
  <p:clrMapOvr>
    <a:masterClrMapping/>
  </p:clrMapOvr>
  <p:transition advClick="0" advTm="15000">
    <p:dissolv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4775208"/>
            <a:ext cx="9144000" cy="1822144"/>
          </a:xfrm>
        </p:spPr>
        <p:txBody>
          <a:bodyPr>
            <a:normAutofit/>
          </a:bodyPr>
          <a:lstStyle/>
          <a:p>
            <a:pPr>
              <a:buClr>
                <a:srgbClr val="0070C0"/>
              </a:buClr>
              <a:buSzPct val="120000"/>
              <a:buFont typeface="Wingdings" pitchFamily="2" charset="2"/>
              <a:buChar char="v"/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творческие способности;	  </a:t>
            </a:r>
          </a:p>
          <a:p>
            <a:pPr>
              <a:buClr>
                <a:srgbClr val="0070C0"/>
              </a:buClr>
              <a:buSzPct val="120000"/>
              <a:buFont typeface="Wingdings" pitchFamily="2" charset="2"/>
              <a:buChar char="v"/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способность к конструированию и проектированию;</a:t>
            </a:r>
          </a:p>
          <a:p>
            <a:pPr>
              <a:buClr>
                <a:srgbClr val="0070C0"/>
              </a:buClr>
              <a:buSzPct val="120000"/>
              <a:buFont typeface="Wingdings" pitchFamily="2" charset="2"/>
              <a:buChar char="v"/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математические и аналитические способности.</a:t>
            </a:r>
          </a:p>
        </p:txBody>
      </p:sp>
      <p:pic>
        <p:nvPicPr>
          <p:cNvPr id="4" name="irc_mi" descr="http://rabota.ua/Info/Jobsearcher/image.axd?picture=2009%2F6%2Farh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24744"/>
            <a:ext cx="2987824" cy="3375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irc_mi" descr="http://cs1350.vkontakte.ru/u1598847/19078736/x_9947e37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1124744"/>
            <a:ext cx="4644008" cy="3375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AD34995-2BA4-41A0-8EA6-D72309DA77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422" y="0"/>
            <a:ext cx="1191206" cy="1124744"/>
          </a:xfrm>
          <a:prstGeom prst="rect">
            <a:avLst/>
          </a:prstGeom>
        </p:spPr>
      </p:pic>
    </p:spTree>
  </p:cSld>
  <p:clrMapOvr>
    <a:masterClrMapping/>
  </p:clrMapOvr>
  <p:transition advClick="0" advTm="12000">
    <p:dissolv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116632"/>
            <a:ext cx="7452320" cy="112063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Личностные качества, интересы, склонности: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988840"/>
            <a:ext cx="3857620" cy="4320520"/>
          </a:xfrm>
        </p:spPr>
        <p:txBody>
          <a:bodyPr/>
          <a:lstStyle/>
          <a:p>
            <a:pPr lvl="0">
              <a:buClr>
                <a:srgbClr val="0070C0"/>
              </a:buClr>
              <a:buSzPct val="120000"/>
              <a:buFont typeface="Wingdings" pitchFamily="2" charset="2"/>
              <a:buChar char="v"/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оригинальность, находчивость;    </a:t>
            </a:r>
          </a:p>
          <a:p>
            <a:pPr lvl="0">
              <a:buClr>
                <a:srgbClr val="0070C0"/>
              </a:buClr>
              <a:buSzPct val="120000"/>
              <a:buFont typeface="Wingdings" pitchFamily="2" charset="2"/>
              <a:buChar char="v"/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ответственность;</a:t>
            </a:r>
          </a:p>
          <a:p>
            <a:pPr lvl="0">
              <a:buClr>
                <a:srgbClr val="0070C0"/>
              </a:buClr>
              <a:buSzPct val="120000"/>
              <a:buFont typeface="Wingdings" pitchFamily="2" charset="2"/>
              <a:buChar char="v"/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наблюдательность;</a:t>
            </a:r>
          </a:p>
          <a:p>
            <a:pPr lvl="0">
              <a:buClr>
                <a:srgbClr val="0070C0"/>
              </a:buClr>
              <a:buSzPct val="120000"/>
              <a:buFont typeface="Wingdings" pitchFamily="2" charset="2"/>
              <a:buChar char="v"/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чувство гармонии и вкуса;</a:t>
            </a:r>
          </a:p>
          <a:p>
            <a:pPr lvl="0">
              <a:buClr>
                <a:srgbClr val="0070C0"/>
              </a:buClr>
              <a:buSzPct val="120000"/>
              <a:buFont typeface="Wingdings" pitchFamily="2" charset="2"/>
              <a:buChar char="v"/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реалистичность.</a:t>
            </a:r>
          </a:p>
          <a:p>
            <a:pPr>
              <a:buNone/>
            </a:pP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irc_mi" descr="http://vesmirnaladoni2011.ru/wp-content/uploads/2011/12/arhitektor-frants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7620" y="1500174"/>
            <a:ext cx="5143504" cy="507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8F8E2BD-A956-4379-802D-3C4D574097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20491" cy="1341236"/>
          </a:xfrm>
          <a:prstGeom prst="rect">
            <a:avLst/>
          </a:prstGeom>
        </p:spPr>
      </p:pic>
    </p:spTree>
  </p:cSld>
  <p:clrMapOvr>
    <a:masterClrMapping/>
  </p:clrMapOvr>
  <p:transition advClick="0" advTm="15000">
    <p:dissolv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14290"/>
            <a:ext cx="8686800" cy="838200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Области применения профессиональных знаний: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700808"/>
            <a:ext cx="5572132" cy="5157192"/>
          </a:xfrm>
        </p:spPr>
        <p:txBody>
          <a:bodyPr>
            <a:normAutofit/>
          </a:bodyPr>
          <a:lstStyle/>
          <a:p>
            <a:pPr lvl="0">
              <a:buClr>
                <a:srgbClr val="0070C0"/>
              </a:buClr>
              <a:buSzPct val="120000"/>
              <a:buFont typeface="Wingdings" pitchFamily="2" charset="2"/>
              <a:buChar char="v"/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научно-исследовательские институты и учреждения;</a:t>
            </a:r>
          </a:p>
          <a:p>
            <a:pPr lvl="0">
              <a:buClr>
                <a:srgbClr val="0070C0"/>
              </a:buClr>
              <a:buSzPct val="120000"/>
              <a:buFont typeface="Wingdings" pitchFamily="2" charset="2"/>
              <a:buChar char="v"/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проектные институты;</a:t>
            </a:r>
          </a:p>
          <a:p>
            <a:pPr lvl="0">
              <a:buClr>
                <a:srgbClr val="0070C0"/>
              </a:buClr>
              <a:buSzPct val="120000"/>
              <a:buFont typeface="Wingdings" pitchFamily="2" charset="2"/>
              <a:buChar char="v"/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архитектурные мастерские;</a:t>
            </a:r>
          </a:p>
          <a:p>
            <a:pPr lvl="0">
              <a:buClr>
                <a:srgbClr val="0070C0"/>
              </a:buClr>
              <a:buSzPct val="120000"/>
              <a:buFont typeface="Wingdings" pitchFamily="2" charset="2"/>
              <a:buChar char="v"/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конструкторские бюро; </a:t>
            </a:r>
          </a:p>
          <a:p>
            <a:pPr lvl="0">
              <a:buClr>
                <a:srgbClr val="0070C0"/>
              </a:buClr>
              <a:buSzPct val="120000"/>
              <a:buFont typeface="Wingdings" pitchFamily="2" charset="2"/>
              <a:buChar char="v"/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архитектурные подразделения; </a:t>
            </a:r>
          </a:p>
          <a:p>
            <a:pPr lvl="0">
              <a:buClr>
                <a:srgbClr val="0070C0"/>
              </a:buClr>
              <a:buSzPct val="120000"/>
              <a:buFont typeface="Wingdings" pitchFamily="2" charset="2"/>
              <a:buChar char="v"/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образовательные учреждения;</a:t>
            </a:r>
          </a:p>
          <a:p>
            <a:pPr lvl="0">
              <a:buClr>
                <a:srgbClr val="0070C0"/>
              </a:buClr>
              <a:buSzPct val="120000"/>
              <a:buFont typeface="Wingdings" pitchFamily="2" charset="2"/>
              <a:buChar char="v"/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архитектурные памятники;</a:t>
            </a:r>
          </a:p>
          <a:p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irc_mi" descr="http://us.123rf.com/400wm/400/400/franckito/franckito1111/franckito111100060/11406917-n-n--n---n--n--n--n-n----------n-n-----n-n-n---n---noen-n------n--n---n---n---n-n-n---n-----n-n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29257" y="1500174"/>
            <a:ext cx="3714744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98D9AF7-B5CC-46B3-81D0-7BE8CC13F0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234" y="35413"/>
            <a:ext cx="1420491" cy="1341236"/>
          </a:xfrm>
          <a:prstGeom prst="rect">
            <a:avLst/>
          </a:prstGeom>
        </p:spPr>
      </p:pic>
    </p:spTree>
  </p:cSld>
  <p:clrMapOvr>
    <a:masterClrMapping/>
  </p:clrMapOvr>
  <p:transition advClick="0" advTm="25000">
    <p:dissolv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700808"/>
            <a:ext cx="5004048" cy="4728564"/>
          </a:xfrm>
        </p:spPr>
        <p:txBody>
          <a:bodyPr>
            <a:noAutofit/>
          </a:bodyPr>
          <a:lstStyle/>
          <a:p>
            <a:pPr>
              <a:buClr>
                <a:srgbClr val="0070C0"/>
              </a:buClr>
              <a:buSzPct val="120000"/>
              <a:buFont typeface="Wingdings" pitchFamily="2" charset="2"/>
              <a:buChar char="v"/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государственные организации (территориальные управления по архитектуре и градостроительству);</a:t>
            </a:r>
          </a:p>
          <a:p>
            <a:pPr>
              <a:buClr>
                <a:srgbClr val="0070C0"/>
              </a:buClr>
              <a:buSzPct val="120000"/>
              <a:buFont typeface="Wingdings" pitchFamily="2" charset="2"/>
              <a:buChar char="v"/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частные архитектурно-строительные компании;</a:t>
            </a:r>
          </a:p>
          <a:p>
            <a:pPr>
              <a:buClr>
                <a:srgbClr val="0070C0"/>
              </a:buClr>
              <a:buSzPct val="120000"/>
              <a:buFont typeface="Wingdings" pitchFamily="2" charset="2"/>
              <a:buChar char="v"/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дизайнерские студии и бюро;</a:t>
            </a:r>
          </a:p>
          <a:p>
            <a:pPr>
              <a:buClr>
                <a:srgbClr val="0070C0"/>
              </a:buClr>
              <a:buSzPct val="120000"/>
              <a:buFont typeface="Wingdings" pitchFamily="2" charset="2"/>
              <a:buChar char="v"/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частная практика.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irc_mi" descr="http://kvartirakrasivo.ru/files/uploads/i/articles/c09a20d0e04c2343a82a37591516282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1571612"/>
            <a:ext cx="3925670" cy="4857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57158" y="214290"/>
            <a:ext cx="8686800" cy="838200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Области применения профессиональных знаний: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2D63A09-04AE-42C6-B9C3-D660E66B67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18" y="35413"/>
            <a:ext cx="1420491" cy="1341236"/>
          </a:xfrm>
          <a:prstGeom prst="rect">
            <a:avLst/>
          </a:prstGeom>
        </p:spPr>
      </p:pic>
    </p:spTree>
  </p:cSld>
  <p:clrMapOvr>
    <a:masterClrMapping/>
  </p:clrMapOvr>
  <p:transition>
    <p:dissolv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188640"/>
            <a:ext cx="7005464" cy="114300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Медицинские противопоказания:  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357298"/>
            <a:ext cx="5072066" cy="550070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8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Архитектором нельзя  работать  человеку :</a:t>
            </a:r>
          </a:p>
          <a:p>
            <a:pPr>
              <a:buClr>
                <a:srgbClr val="0070C0"/>
              </a:buClr>
              <a:buSzPct val="120000"/>
              <a:buFont typeface="Wingdings" pitchFamily="2" charset="2"/>
              <a:buChar char="v"/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  слабым  зрением;</a:t>
            </a:r>
          </a:p>
          <a:p>
            <a:pPr>
              <a:buClr>
                <a:srgbClr val="0070C0"/>
              </a:buClr>
              <a:buSzPct val="120000"/>
              <a:buFont typeface="Wingdings" pitchFamily="2" charset="2"/>
              <a:buChar char="v"/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серьезными заболеваниями опорно-двигательного аппарата;</a:t>
            </a:r>
          </a:p>
          <a:p>
            <a:pPr>
              <a:buClr>
                <a:srgbClr val="0070C0"/>
              </a:buClr>
              <a:buSzPct val="120000"/>
              <a:buFont typeface="Wingdings" pitchFamily="2" charset="2"/>
              <a:buChar char="v"/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нарушениями координации мелких движений; </a:t>
            </a:r>
          </a:p>
          <a:p>
            <a:pPr>
              <a:buClr>
                <a:srgbClr val="0070C0"/>
              </a:buClr>
              <a:buSzPct val="120000"/>
              <a:buFont typeface="Wingdings" pitchFamily="2" charset="2"/>
              <a:buChar char="v"/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аллергией на строительные материалы.</a:t>
            </a:r>
          </a:p>
        </p:txBody>
      </p:sp>
      <p:pic>
        <p:nvPicPr>
          <p:cNvPr id="4" name="irc_mi" descr="http://prv3.lori-images.net/grustnaya-zhenschina-arhitektor-0003791727-preview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57818" y="1571613"/>
            <a:ext cx="3786182" cy="528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2F79F7B-997E-47F3-B895-4B0EEC9DF2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" y="16062"/>
            <a:ext cx="1420491" cy="1341236"/>
          </a:xfrm>
          <a:prstGeom prst="rect">
            <a:avLst/>
          </a:prstGeom>
        </p:spPr>
      </p:pic>
    </p:spTree>
  </p:cSld>
  <p:clrMapOvr>
    <a:masterClrMapping/>
  </p:clrMapOvr>
  <p:transition advClick="0" advTm="20000">
    <p:dissolv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0"/>
            <a:ext cx="7037954" cy="1000108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Способы получения образования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857232"/>
            <a:ext cx="9144000" cy="545212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Профессии архитектора обучают в учреждениях среднего и высшего профессионального образования.</a:t>
            </a:r>
            <a:b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РОДСТВЕННЫЕ ПРОФЕССИИ:</a:t>
            </a:r>
          </a:p>
          <a:p>
            <a:pPr algn="ctr">
              <a:buNone/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инженер-строитель, дизайнер интерьеров и пространства.</a:t>
            </a:r>
            <a:b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 descr="http://mepi77.com/images/stud_3b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3645024"/>
            <a:ext cx="4752528" cy="307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DA239DA-3253-457C-B1F1-A739B42DB8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0"/>
            <a:ext cx="1043608" cy="985381"/>
          </a:xfrm>
          <a:prstGeom prst="rect">
            <a:avLst/>
          </a:prstGeom>
        </p:spPr>
      </p:pic>
    </p:spTree>
  </p:cSld>
  <p:clrMapOvr>
    <a:masterClrMapping/>
  </p:clrMapOvr>
  <p:transition advClick="0" advTm="15000">
    <p:dissolv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404664"/>
            <a:ext cx="6563072" cy="1524138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Качественное профессиональное обучение можно получить в </a:t>
            </a:r>
            <a:r>
              <a:rPr lang="ru-RU" sz="2800" b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ЮУрГУ</a:t>
            </a:r>
            <a:r>
              <a:rPr lang="ru-RU" sz="2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архитектурном факультете </a:t>
            </a:r>
          </a:p>
        </p:txBody>
      </p:sp>
      <p:pic>
        <p:nvPicPr>
          <p:cNvPr id="5" name="Содержимое 4" descr="http://erst.susu.ac.ru/main.jp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835696" y="2060848"/>
            <a:ext cx="5740685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E1230B3-7C72-4700-BC71-76D604E279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800" y="0"/>
            <a:ext cx="1420491" cy="1341236"/>
          </a:xfrm>
          <a:prstGeom prst="rect">
            <a:avLst/>
          </a:prstGeom>
        </p:spPr>
      </p:pic>
    </p:spTree>
  </p:cSld>
  <p:clrMapOvr>
    <a:masterClrMapping/>
  </p:clrMapOvr>
  <p:transition advClick="0" advTm="10000">
    <p:dissolv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0"/>
            <a:ext cx="8429684" cy="1571612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Специальность «Архитектура» </a:t>
            </a:r>
            <a:br>
              <a:rPr lang="ru-RU" sz="2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(техник-проектировщик)</a:t>
            </a:r>
          </a:p>
        </p:txBody>
      </p:sp>
      <p:pic>
        <p:nvPicPr>
          <p:cNvPr id="7" name="Содержимое 6" descr="http://cheldiplom.ru/_i/firms/c/74ru/cheldiplom/montag_kolleg/fotob.jp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28596" y="1285860"/>
            <a:ext cx="8429684" cy="55721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CA137E0-EC84-4884-9947-B469789D25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531" y="161937"/>
            <a:ext cx="1190337" cy="1123923"/>
          </a:xfrm>
          <a:prstGeom prst="rect">
            <a:avLst/>
          </a:prstGeom>
        </p:spPr>
      </p:pic>
    </p:spTree>
  </p:cSld>
  <p:clrMapOvr>
    <a:masterClrMapping/>
  </p:clrMapOvr>
  <p:transition advClick="0" advTm="7000">
    <p:dissolv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332656"/>
            <a:ext cx="6923112" cy="1084982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Приемная комиссия </a:t>
            </a:r>
            <a:r>
              <a:rPr lang="ru-RU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ЮУрГТК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454007, г. Челябинск, ул. Горького, 15, каб.105</a:t>
            </a:r>
          </a:p>
          <a:p>
            <a:pPr marL="0" indent="0" algn="ctr">
              <a:buNone/>
            </a:pP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Тел.: 8 (351) 775-49-79</a:t>
            </a:r>
          </a:p>
          <a:p>
            <a:pPr marL="0" indent="0" algn="ctr">
              <a:buNone/>
            </a:pP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b="1" dirty="0"/>
          </a:p>
          <a:p>
            <a:pPr marL="0" indent="0" algn="ctr">
              <a:buNone/>
            </a:pPr>
            <a:r>
              <a:rPr lang="en-US" b="1" dirty="0"/>
              <a:t> </a:t>
            </a:r>
            <a:r>
              <a:rPr lang="en-US" b="1" dirty="0">
                <a:hlinkClick r:id="rId2"/>
              </a:rPr>
              <a:t>http://www.sustec.ru/</a:t>
            </a: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3977908-AB31-45C2-8CE0-F155ACF61C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4" y="76402"/>
            <a:ext cx="1420491" cy="1341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375379"/>
      </p:ext>
    </p:extLst>
  </p:cSld>
  <p:clrMapOvr>
    <a:masterClrMapping/>
  </p:clrMapOvr>
  <p:transition>
    <p:dissolv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2797172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Зарождение архитектуры относится ко времени первобытнообщинного строя, когда возникли первые искусственно сооружаемые жилища и поселения.</a:t>
            </a:r>
          </a:p>
        </p:txBody>
      </p:sp>
      <p:pic>
        <p:nvPicPr>
          <p:cNvPr id="4" name="Рисунок 3" descr="http://proarhitekturu.ru/ea6565db5b8ac8652c4c0b9821ce160f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2714620"/>
            <a:ext cx="7358114" cy="414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12000">
    <p:dissolv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143000"/>
          </a:xfrm>
        </p:spPr>
        <p:txBody>
          <a:bodyPr/>
          <a:lstStyle/>
          <a:p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Вступительное испытание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31640"/>
            <a:ext cx="8229600" cy="512169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приёме в колледж для обучения по специальности: 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07.02.01″Архитектура»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проводится вступительное испытание, требующие у поступающих определённых творческих способностей - 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заключается в рисовании геометрических тел с натуры с использованием графитного карандаша (НВ, В, 2В), рисунок выполняется на бумаге ватман, формата А3, со штампом колледжа. Постановка натюрморта состоит из двух — трёх базовых геометрических тел. ( куб, призма, пирамида, конус, цилиндр, шар).</a:t>
            </a:r>
          </a:p>
          <a:p>
            <a:pPr marL="0" indent="0" algn="ctr">
              <a:buNone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https://sustec.ru/?page_id=8427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18FADCF-5E02-4E12-AA60-43B2955C77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532" y="161937"/>
            <a:ext cx="867174" cy="818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290257"/>
      </p:ext>
    </p:extLst>
  </p:cSld>
  <p:clrMapOvr>
    <a:masterClrMapping/>
  </p:clrMapOvr>
  <p:transition>
    <p:dissolv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Преимущества профессии: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052736"/>
            <a:ext cx="8229600" cy="2305966"/>
          </a:xfrm>
        </p:spPr>
        <p:txBody>
          <a:bodyPr>
            <a:normAutofit fontScale="92500"/>
          </a:bodyPr>
          <a:lstStyle/>
          <a:p>
            <a:pPr>
              <a:buClr>
                <a:srgbClr val="0070C0"/>
              </a:buClr>
              <a:buSzPct val="120000"/>
              <a:buFont typeface="Wingdings" pitchFamily="2" charset="2"/>
              <a:buChar char="v"/>
            </a:pPr>
            <a:r>
              <a:rPr lang="ru-RU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высокий социальный статус;</a:t>
            </a:r>
          </a:p>
          <a:p>
            <a:pPr>
              <a:buClr>
                <a:srgbClr val="0070C0"/>
              </a:buClr>
              <a:buSzPct val="120000"/>
              <a:buFont typeface="Wingdings" pitchFamily="2" charset="2"/>
              <a:buChar char="v"/>
            </a:pPr>
            <a:r>
              <a:rPr lang="ru-RU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интеллектуальная работа;</a:t>
            </a:r>
          </a:p>
          <a:p>
            <a:pPr>
              <a:buClr>
                <a:srgbClr val="0070C0"/>
              </a:buClr>
              <a:buSzPct val="120000"/>
              <a:buFont typeface="Wingdings" pitchFamily="2" charset="2"/>
              <a:buChar char="v"/>
            </a:pPr>
            <a:r>
              <a:rPr lang="ru-RU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возможности профессионального развития;</a:t>
            </a:r>
          </a:p>
          <a:p>
            <a:pPr>
              <a:buClr>
                <a:srgbClr val="0070C0"/>
              </a:buClr>
              <a:buSzPct val="120000"/>
              <a:buFont typeface="Wingdings" pitchFamily="2" charset="2"/>
              <a:buChar char="v"/>
            </a:pPr>
            <a:r>
              <a:rPr lang="ru-RU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высокая заработная плата.</a:t>
            </a:r>
          </a:p>
          <a:p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5" name="irc_mi" descr="http://img1.1tv.ru/imgsize640x360/PR2012060914550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214686"/>
            <a:ext cx="9144000" cy="3643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324D76C-8CEE-4CA9-BF3A-096BC7CA1E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531" y="161937"/>
            <a:ext cx="943437" cy="890799"/>
          </a:xfrm>
          <a:prstGeom prst="rect">
            <a:avLst/>
          </a:prstGeom>
        </p:spPr>
      </p:pic>
    </p:spTree>
  </p:cSld>
  <p:clrMapOvr>
    <a:masterClrMapping/>
  </p:clrMapOvr>
  <p:transition advClick="0" advTm="12000">
    <p:dissolv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1143000"/>
          </a:xfrm>
        </p:spPr>
        <p:txBody>
          <a:bodyPr>
            <a:norm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Перспективы профессии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214422"/>
            <a:ext cx="8258204" cy="2500330"/>
          </a:xfrm>
        </p:spPr>
        <p:txBody>
          <a:bodyPr>
            <a:normAutofit/>
          </a:bodyPr>
          <a:lstStyle/>
          <a:p>
            <a:pPr>
              <a:buClr>
                <a:srgbClr val="0070C0"/>
              </a:buClr>
              <a:buSzPct val="120000"/>
              <a:buFont typeface="Wingdings" pitchFamily="2" charset="2"/>
              <a:buChar char="v"/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научная карьера;</a:t>
            </a:r>
          </a:p>
          <a:p>
            <a:pPr>
              <a:buClr>
                <a:srgbClr val="0070C0"/>
              </a:buClr>
              <a:buSzPct val="120000"/>
              <a:buFont typeface="Wingdings" pitchFamily="2" charset="2"/>
              <a:buChar char="v"/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открытие собственного дела;</a:t>
            </a:r>
          </a:p>
          <a:p>
            <a:pPr>
              <a:buClr>
                <a:srgbClr val="0070C0"/>
              </a:buClr>
              <a:buSzPct val="120000"/>
              <a:buFont typeface="Wingdings" pitchFamily="2" charset="2"/>
              <a:buChar char="v"/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управленческая карьера;</a:t>
            </a:r>
          </a:p>
          <a:p>
            <a:pPr>
              <a:buClr>
                <a:srgbClr val="0070C0"/>
              </a:buClr>
              <a:buSzPct val="120000"/>
              <a:buFont typeface="Wingdings" pitchFamily="2" charset="2"/>
              <a:buChar char="v"/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участие в конкурсах.</a:t>
            </a:r>
            <a:b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http://www.archbogdan.ru/rus/mini/11bernadPa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86447" y="1357298"/>
            <a:ext cx="3357554" cy="5500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s://encrypted-tbn2.gstatic.com/images?q=tbn:ANd9GcRG6s9S52-Asolu2cLa8DrFtlBuiEl13aBkALj3HQpsT3Rkk5nP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3643314"/>
            <a:ext cx="4714908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5423BA4-2413-4DB3-8F68-AD772C9E63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10410"/>
            <a:ext cx="1259631" cy="1189351"/>
          </a:xfrm>
          <a:prstGeom prst="rect">
            <a:avLst/>
          </a:prstGeom>
        </p:spPr>
      </p:pic>
    </p:spTree>
  </p:cSld>
  <p:clrMapOvr>
    <a:masterClrMapping/>
  </p:clrMapOvr>
  <p:transition advClick="0" advTm="12000">
    <p:dissolv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www.newfresh.name/img/00099/00169/25-03-2012-4-0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124744"/>
            <a:ext cx="7884368" cy="57332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75656" y="0"/>
            <a:ext cx="7668344" cy="1428736"/>
          </a:xfrm>
        </p:spPr>
        <p:txBody>
          <a:bodyPr>
            <a:normAutofit fontScale="55000" lnSpcReduction="20000"/>
          </a:bodyPr>
          <a:lstStyle/>
          <a:p>
            <a:pPr algn="ctr">
              <a:buNone/>
            </a:pPr>
            <a:r>
              <a:rPr lang="ru-RU" sz="10100" b="1" dirty="0">
                <a:solidFill>
                  <a:srgbClr val="002060"/>
                </a:solidFill>
              </a:rPr>
              <a:t>Спасибо за внимание!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F94F1C5-DAE8-4637-A1B5-09A0D86707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712" y="52104"/>
            <a:ext cx="1136023" cy="107264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3143248"/>
            <a:ext cx="9144000" cy="321468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Архитектор — квалифицированный специалист, который на профессиональной основе осуществляет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>
                <a:solidFill>
                  <a:schemeClr val="tx1"/>
                </a:solidFill>
                <a:hlinkClick r:id="rId2" tooltip="Архитектурно-строительное проектирование"/>
              </a:rPr>
              <a:t>архитектурное проектирование</a:t>
            </a:r>
            <a:r>
              <a:rPr lang="ru-RU" b="1" dirty="0">
                <a:solidFill>
                  <a:schemeClr val="tx1"/>
                </a:solidFill>
              </a:rPr>
              <a:t> </a:t>
            </a:r>
          </a:p>
          <a:p>
            <a:pPr algn="ctr">
              <a:buNone/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(организацию архитектурной среды), включая проектирование зданий, в том числе разработку объёмно-планировочных и интерьерных решений.</a:t>
            </a:r>
          </a:p>
          <a:p>
            <a:pPr>
              <a:buNone/>
            </a:pP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irc_mi" descr="http://www.jobfaq.ru/media/articles/plashka____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99792" y="214290"/>
            <a:ext cx="3528392" cy="2638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F47CB25-6E94-4EF9-AEEA-B5D2D1DC9F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2531" y="161937"/>
            <a:ext cx="1420491" cy="1341236"/>
          </a:xfrm>
          <a:prstGeom prst="rect">
            <a:avLst/>
          </a:prstGeom>
        </p:spPr>
      </p:pic>
    </p:spTree>
  </p:cSld>
  <p:clrMapOvr>
    <a:masterClrMapping/>
  </p:clrMapOvr>
  <p:transition advClick="0" advTm="20000">
    <p:dissolv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5214950"/>
            <a:ext cx="8472518" cy="164305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архитектора - спроектировать сооружение, максимально отвечающее потребностям заказчика.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835696" y="0"/>
            <a:ext cx="7308304" cy="1142984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Архитектор придумывает основную концепцию здания, его облик, увязывает воедино все нюансы. </a:t>
            </a:r>
          </a:p>
        </p:txBody>
      </p:sp>
      <p:pic>
        <p:nvPicPr>
          <p:cNvPr id="4" name="irc_mi" descr="http://ua.all.biz/img/ua/service_catalog/370187.jpe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1142984"/>
            <a:ext cx="7643866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11E1816-EC72-43B8-AD81-0567500CD8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40" y="0"/>
            <a:ext cx="1420491" cy="1341236"/>
          </a:xfrm>
          <a:prstGeom prst="rect">
            <a:avLst/>
          </a:prstGeom>
        </p:spPr>
      </p:pic>
    </p:spTree>
  </p:cSld>
  <p:clrMapOvr>
    <a:masterClrMapping/>
  </p:clrMapOvr>
  <p:transition advClick="0" advTm="15000">
    <p:dissolv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393588"/>
            <a:ext cx="7712888" cy="801778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Доминирующие виды деятельности: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412776"/>
            <a:ext cx="9144000" cy="801778"/>
          </a:xfrm>
        </p:spPr>
        <p:txBody>
          <a:bodyPr>
            <a:normAutofit/>
          </a:bodyPr>
          <a:lstStyle/>
          <a:p>
            <a:pPr lvl="0" algn="ctr">
              <a:buClr>
                <a:srgbClr val="0070C0"/>
              </a:buClr>
              <a:buSzPct val="120000"/>
              <a:buFont typeface="Wingdings" pitchFamily="2" charset="2"/>
              <a:buChar char="v"/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разработка макетов различных городов, поселков;</a:t>
            </a:r>
          </a:p>
          <a:p>
            <a:pPr>
              <a:buNone/>
            </a:pP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irc_mi" descr="http://archunion.com.ua/sekcia/img-s/2007/06/s_06_05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143116"/>
            <a:ext cx="9144000" cy="4714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1522C95-1DF4-40B5-A3E8-C7CA1BD053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3859"/>
            <a:ext cx="1420491" cy="1341236"/>
          </a:xfrm>
          <a:prstGeom prst="rect">
            <a:avLst/>
          </a:prstGeom>
        </p:spPr>
      </p:pic>
    </p:spTree>
  </p:cSld>
  <p:clrMapOvr>
    <a:masterClrMapping/>
  </p:clrMapOvr>
  <p:transition advClick="0" advTm="7000">
    <p:dissolv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346076"/>
            <a:ext cx="8229600" cy="1582726"/>
          </a:xfrm>
        </p:spPr>
        <p:txBody>
          <a:bodyPr>
            <a:noAutofit/>
          </a:bodyPr>
          <a:lstStyle/>
          <a:p>
            <a:pPr lvl="0">
              <a:buClr>
                <a:srgbClr val="0070C0"/>
              </a:buClr>
              <a:buSzPct val="120000"/>
              <a:buFont typeface="Wingdings" pitchFamily="2" charset="2"/>
              <a:buChar char="v"/>
            </a:pPr>
            <a:r>
              <a:rPr lang="ru-RU" sz="2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проектирование различных объектов городов (заводы, дома, детские сады, школы и т. д.);</a:t>
            </a:r>
          </a:p>
        </p:txBody>
      </p:sp>
      <p:pic>
        <p:nvPicPr>
          <p:cNvPr id="8" name="Содержимое 7" descr="http://mgproekt.ru/img/foto.jp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14282" y="1928802"/>
            <a:ext cx="8572560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34A1E4B-5A27-4A35-95DC-5B2E9EF38D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816" y="71414"/>
            <a:ext cx="867174" cy="818791"/>
          </a:xfrm>
          <a:prstGeom prst="rect">
            <a:avLst/>
          </a:prstGeom>
        </p:spPr>
      </p:pic>
    </p:spTree>
  </p:cSld>
  <p:clrMapOvr>
    <a:masterClrMapping/>
  </p:clrMapOvr>
  <p:transition advClick="0" advTm="7000">
    <p:dissolv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4071942"/>
            <a:ext cx="9144000" cy="2786058"/>
          </a:xfrm>
        </p:spPr>
        <p:txBody>
          <a:bodyPr>
            <a:normAutofit/>
          </a:bodyPr>
          <a:lstStyle/>
          <a:p>
            <a:pPr lvl="0" algn="ctr">
              <a:buClr>
                <a:srgbClr val="0070C0"/>
              </a:buClr>
              <a:buSzPct val="120000"/>
              <a:buFont typeface="Wingdings" pitchFamily="2" charset="2"/>
              <a:buChar char="v"/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решение вопросов районной, квартальной планировки города (просчет конкретного пространственного месторасположения школ,</a:t>
            </a:r>
            <a:b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детских садов, промышленных комбинатов, крупных магистралей,</a:t>
            </a:r>
            <a:b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зон отдыха, жилых кварталов и т. д.);</a:t>
            </a:r>
          </a:p>
          <a:p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4" name="irc_mi" descr="http://telephonia.ru/uploads/posts/2013-01/1358693273_39432656_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77690" y="274638"/>
            <a:ext cx="7266309" cy="37933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B542351-0A14-4016-8433-02407AD5D3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3939"/>
            <a:ext cx="1420491" cy="1341236"/>
          </a:xfrm>
          <a:prstGeom prst="rect">
            <a:avLst/>
          </a:prstGeom>
        </p:spPr>
      </p:pic>
    </p:spTree>
  </p:cSld>
  <p:clrMapOvr>
    <a:masterClrMapping/>
  </p:clrMapOvr>
  <p:transition advClick="0" advTm="15000">
    <p:dissolv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95256"/>
            <a:ext cx="8686800" cy="838200"/>
          </a:xfrm>
        </p:spPr>
        <p:txBody>
          <a:bodyPr>
            <a:noAutofit/>
          </a:bodyPr>
          <a:lstStyle/>
          <a:p>
            <a:pPr marL="514350" lvl="0" indent="-514350">
              <a:buClr>
                <a:srgbClr val="0070C0"/>
              </a:buClr>
              <a:buSzPct val="120000"/>
              <a:buFont typeface="Wingdings" pitchFamily="2" charset="2"/>
              <a:buChar char="v"/>
            </a:pPr>
            <a:r>
              <a:rPr lang="ru-RU" sz="2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реконструкция старых городов, памятников архитектуры;</a:t>
            </a:r>
          </a:p>
        </p:txBody>
      </p:sp>
      <p:pic>
        <p:nvPicPr>
          <p:cNvPr id="4" name="mainpic" descr="&amp;Pcy;&amp;ocy;&amp;scy;&amp;tcy;&amp;iecy;&amp;rcy; &amp;Pcy;&amp;icy;&amp;zcy;&amp;acy;&amp;ncy;&amp;scy;&amp;kcy;&amp;acy;&amp;yacy; &amp;bcy;&amp;acy;&amp;shcy;&amp;ncy;&amp;yacy; GNGN1255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428736"/>
            <a:ext cx="3786182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mainpic" descr="&amp;Pcy;&amp;ocy;&amp;scy;&amp;tcy;&amp;iecy;&amp;rcy; &amp;TScy;&amp;iecy;&amp;rcy;&amp;kcy;&amp;vcy;&amp;icy; 6456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28" y="1428736"/>
            <a:ext cx="3857652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27AF5B9-2970-40E4-92FD-0735E00190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136" y="-24"/>
            <a:ext cx="912463" cy="861552"/>
          </a:xfrm>
          <a:prstGeom prst="rect">
            <a:avLst/>
          </a:prstGeom>
        </p:spPr>
      </p:pic>
    </p:spTree>
  </p:cSld>
  <p:clrMapOvr>
    <a:masterClrMapping/>
  </p:clrMapOvr>
  <p:transition advClick="0" advTm="7000">
    <p:dissolv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188640"/>
            <a:ext cx="7738610" cy="1036872"/>
          </a:xfrm>
        </p:spPr>
        <p:txBody>
          <a:bodyPr>
            <a:noAutofit/>
          </a:bodyPr>
          <a:lstStyle/>
          <a:p>
            <a:pPr>
              <a:buClr>
                <a:srgbClr val="0070C0"/>
              </a:buClr>
              <a:buSzPct val="120000"/>
              <a:buFont typeface="Wingdings" pitchFamily="2" charset="2"/>
              <a:buChar char="v"/>
            </a:pPr>
            <a:r>
              <a:rPr lang="ru-RU" sz="3000" b="1" dirty="0">
                <a:solidFill>
                  <a:srgbClr val="002060"/>
                </a:solidFill>
                <a:effectLst/>
              </a:rPr>
              <a:t> разработка природного ландшафта (создание ландшафтных панорам);</a:t>
            </a:r>
          </a:p>
        </p:txBody>
      </p:sp>
      <p:pic>
        <p:nvPicPr>
          <p:cNvPr id="4" name="irc_mi" descr="http://www.mkmgr.ru/images/MOSBUILD2012/green_roofing_1.jp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28596" y="1643050"/>
            <a:ext cx="8215370" cy="4869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AF4F115-7ACC-4B16-B8F4-AA78786DC7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08" y="13564"/>
            <a:ext cx="1420491" cy="1341236"/>
          </a:xfrm>
          <a:prstGeom prst="rect">
            <a:avLst/>
          </a:prstGeom>
        </p:spPr>
      </p:pic>
    </p:spTree>
  </p:cSld>
  <p:clrMapOvr>
    <a:masterClrMapping/>
  </p:clrMapOvr>
  <p:transition advClick="0" advTm="7000">
    <p:dissolve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696</TotalTime>
  <Words>549</Words>
  <Application>Microsoft Office PowerPoint</Application>
  <PresentationFormat>Экран (4:3)</PresentationFormat>
  <Paragraphs>73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8" baseType="lpstr">
      <vt:lpstr>Arial</vt:lpstr>
      <vt:lpstr>Calibri</vt:lpstr>
      <vt:lpstr>Times New Roman</vt:lpstr>
      <vt:lpstr>Wingdings</vt:lpstr>
      <vt:lpstr>Тема Office</vt:lpstr>
      <vt:lpstr>     АРХИТЕКТОР     </vt:lpstr>
      <vt:lpstr>Зарождение архитектуры относится ко времени первобытнообщинного строя, когда возникли первые искусственно сооружаемые жилища и поселения.</vt:lpstr>
      <vt:lpstr>Презентация PowerPoint</vt:lpstr>
      <vt:lpstr>Задача архитектора - спроектировать сооружение, максимально отвечающее потребностям заказчика.</vt:lpstr>
      <vt:lpstr>Доминирующие виды деятельности:</vt:lpstr>
      <vt:lpstr> проектирование различных объектов городов (заводы, дома, детские сады, школы и т. д.);</vt:lpstr>
      <vt:lpstr>Презентация PowerPoint</vt:lpstr>
      <vt:lpstr>реконструкция старых городов, памятников архитектуры;</vt:lpstr>
      <vt:lpstr> разработка природного ландшафта (создание ландшафтных панорам);</vt:lpstr>
      <vt:lpstr>Качества, обеспечивающие успешность выполнения профессиональной деятельности:</vt:lpstr>
      <vt:lpstr>Презентация PowerPoint</vt:lpstr>
      <vt:lpstr>Личностные качества, интересы, склонности:</vt:lpstr>
      <vt:lpstr>Области применения профессиональных знаний:</vt:lpstr>
      <vt:lpstr>Области применения профессиональных знаний:</vt:lpstr>
      <vt:lpstr>Медицинские противопоказания:  </vt:lpstr>
      <vt:lpstr>Способы получения образования</vt:lpstr>
      <vt:lpstr>Качественное профессиональное обучение можно получить в ЮУрГУ на архитектурном факультете </vt:lpstr>
      <vt:lpstr>Специальность «Архитектура»  (техник-проектировщик)</vt:lpstr>
      <vt:lpstr>Приемная комиссия ЮУрГТК:</vt:lpstr>
      <vt:lpstr>Вступительное испытание</vt:lpstr>
      <vt:lpstr>Преимущества профессии:</vt:lpstr>
      <vt:lpstr>Перспективы профессии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Acer</dc:creator>
  <cp:lastModifiedBy>Polina Nichkova</cp:lastModifiedBy>
  <cp:revision>80</cp:revision>
  <dcterms:created xsi:type="dcterms:W3CDTF">2013-05-01T13:55:18Z</dcterms:created>
  <dcterms:modified xsi:type="dcterms:W3CDTF">2023-11-28T12:04:49Z</dcterms:modified>
</cp:coreProperties>
</file>