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1" r:id="rId18"/>
    <p:sldId id="273" r:id="rId19"/>
    <p:sldId id="274" r:id="rId20"/>
    <p:sldId id="275" r:id="rId21"/>
    <p:sldId id="276" r:id="rId22"/>
    <p:sldId id="278" r:id="rId23"/>
    <p:sldId id="277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57" d="100"/>
          <a:sy n="57" d="100"/>
        </p:scale>
        <p:origin x="96" y="13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62707" y="1371600"/>
            <a:ext cx="109728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828800" y="3331698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6862311-505A-4FB7-971E-B5DD185D1A25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0FBB63-FE8D-4D7D-866A-2D8A7D63BB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4365436"/>
      </p:ext>
    </p:extLst>
  </p:cSld>
  <p:clrMapOvr>
    <a:masterClrMapping/>
  </p:clrMapOvr>
  <p:transition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6862311-505A-4FB7-971E-B5DD185D1A25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0FBB63-FE8D-4D7D-866A-2D8A7D63BB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558916"/>
      </p:ext>
    </p:extLst>
  </p:cSld>
  <p:clrMapOvr>
    <a:masterClrMapping/>
  </p:clrMapOvr>
  <p:transition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6862311-505A-4FB7-971E-B5DD185D1A25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0FBB63-FE8D-4D7D-866A-2D8A7D63BB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4788138"/>
      </p:ext>
    </p:extLst>
  </p:cSld>
  <p:clrMapOvr>
    <a:masterClrMapping/>
  </p:clrMapOvr>
  <p:transition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6862311-505A-4FB7-971E-B5DD185D1A25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0FBB63-FE8D-4D7D-866A-2D8A7D63BB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2612807"/>
      </p:ext>
    </p:extLst>
  </p:cSld>
  <p:clrMapOvr>
    <a:masterClrMapping/>
  </p:clrMapOvr>
  <p:transition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3600" y="609600"/>
            <a:ext cx="94488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33600" y="2507786"/>
            <a:ext cx="94488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6862311-505A-4FB7-971E-B5DD185D1A25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0FBB63-FE8D-4D7D-866A-2D8A7D63BB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69489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6862311-505A-4FB7-971E-B5DD185D1A25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0FBB63-FE8D-4D7D-866A-2D8A7D63BB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6202210"/>
      </p:ext>
    </p:extLst>
  </p:cSld>
  <p:clrMapOvr>
    <a:masterClrMapping/>
  </p:clrMapOvr>
  <p:transition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193368" y="1535113"/>
            <a:ext cx="5389033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9600" y="2362201"/>
            <a:ext cx="5386917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362201"/>
            <a:ext cx="5389033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6862311-505A-4FB7-971E-B5DD185D1A25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0FBB63-FE8D-4D7D-866A-2D8A7D63BB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1455655"/>
      </p:ext>
    </p:extLst>
  </p:cSld>
  <p:clrMapOvr>
    <a:masterClrMapping/>
  </p:clrMapOvr>
  <p:transition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6862311-505A-4FB7-971E-B5DD185D1A25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0FBB63-FE8D-4D7D-866A-2D8A7D63BB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0704804"/>
      </p:ext>
    </p:extLst>
  </p:cSld>
  <p:clrMapOvr>
    <a:masterClrMapping/>
  </p:clrMapOvr>
  <p:transition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6862311-505A-4FB7-971E-B5DD185D1A25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0FBB63-FE8D-4D7D-866A-2D8A7D63BB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848448"/>
      </p:ext>
    </p:extLst>
  </p:cSld>
  <p:clrMapOvr>
    <a:masterClrMapping/>
  </p:clrMapOvr>
  <p:transition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1" y="1524001"/>
            <a:ext cx="4011084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6862311-505A-4FB7-971E-B5DD185D1A25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0FBB63-FE8D-4D7D-866A-2D8A7D63BB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5909421"/>
      </p:ext>
    </p:extLst>
  </p:cSld>
  <p:clrMapOvr>
    <a:masterClrMapping/>
  </p:clrMapOvr>
  <p:transition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8400" y="609600"/>
            <a:ext cx="73152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438400" y="1831975"/>
            <a:ext cx="73152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438400" y="1166787"/>
            <a:ext cx="73152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6862311-505A-4FB7-971E-B5DD185D1A25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0FBB63-FE8D-4D7D-866A-2D8A7D63BB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5417592"/>
      </p:ext>
    </p:extLst>
  </p:cSld>
  <p:clrMapOvr>
    <a:masterClrMapping/>
  </p:clrMapOvr>
  <p:transition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27" name="Текст 1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09600" y="6416676"/>
            <a:ext cx="28448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fld id="{96862311-505A-4FB7-971E-B5DD185D1A25}" type="datetimeFigureOut">
              <a:rPr lang="ru-RU" smtClean="0"/>
              <a:t>29.11.2023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165600" y="6416676"/>
            <a:ext cx="38608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0566400" y="6416676"/>
            <a:ext cx="1016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fld id="{E70FBB63-FE8D-4D7D-866A-2D8A7D63BB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070311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wedge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9pPr>
    </p:titleStyle>
    <p:bodyStyle>
      <a:lvl1pPr marL="547688" indent="-411163" algn="l" rtl="0" eaLnBrk="1" fontAlgn="base" hangingPunct="1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hyperlink" Target="https://4brain.ru/tvorcheskoe-myshlenie/?ici_source=ba&amp;ici_medium=link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09159" y="122830"/>
            <a:ext cx="8409062" cy="1241946"/>
          </a:xfrm>
        </p:spPr>
        <p:txBody>
          <a:bodyPr>
            <a:normAutofit fontScale="90000"/>
          </a:bodyPr>
          <a:lstStyle/>
          <a:p>
            <a:pPr marL="192881" lvl="0" indent="-19288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Образования и Науки Челябинской области</a:t>
            </a:r>
            <a:br>
              <a:rPr lang="ru-RU" sz="1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ГБНОУ «Образовательный комплекс «СМЕНА»</a:t>
            </a:r>
            <a:br>
              <a:rPr lang="ru-RU" sz="1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ЦОПП Челябинской области </a:t>
            </a:r>
            <a:br>
              <a:rPr lang="ru-RU" sz="1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Базовый центр содействия трудоустройства выпускников Челябинской области</a:t>
            </a:r>
            <a:br>
              <a:rPr lang="en-US" sz="1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ОБЛАСТНОЙ  ЦЕНТР ПРОФОРИЕНТАЦИИ</a:t>
            </a:r>
            <a:br>
              <a:rPr lang="en-US" sz="1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 ПРОФЕССИОНАЛЬНОГО ОБРАЗОВАНИЯ</a:t>
            </a:r>
            <a:br>
              <a:rPr lang="ru-RU" sz="1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«ФОРМУЛА УСПЕХА»</a:t>
            </a:r>
            <a:endParaRPr lang="ru-RU" dirty="0">
              <a:solidFill>
                <a:srgbClr val="002060"/>
              </a:solidFill>
              <a:effectLst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2021983"/>
            <a:ext cx="8534400" cy="1540083"/>
          </a:xfrm>
        </p:spPr>
        <p:txBody>
          <a:bodyPr/>
          <a:lstStyle/>
          <a:p>
            <a:r>
              <a:rPr lang="ru-RU" sz="4000" b="1" dirty="0">
                <a:solidFill>
                  <a:srgbClr val="002060"/>
                </a:solidFill>
              </a:rPr>
              <a:t>Где искать работу в Интернете?</a:t>
            </a:r>
          </a:p>
          <a:p>
            <a:r>
              <a:rPr lang="ru-RU" b="1" dirty="0">
                <a:solidFill>
                  <a:srgbClr val="C00000"/>
                </a:solidFill>
              </a:rPr>
              <a:t>(топ-10 лучших сайтов)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0040" y="3471460"/>
            <a:ext cx="5079810" cy="33865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4512" y="442024"/>
            <a:ext cx="1097375" cy="7011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9159" y="393252"/>
            <a:ext cx="877900" cy="74987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797998B-0528-41A7-9AE1-8992E5A3B86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574" t="18640" r="17988" b="15072"/>
          <a:stretch/>
        </p:blipFill>
        <p:spPr>
          <a:xfrm>
            <a:off x="0" y="41373"/>
            <a:ext cx="1188438" cy="115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223776"/>
      </p:ext>
    </p:extLst>
  </p:cSld>
  <p:clrMapOvr>
    <a:masterClrMapping/>
  </p:clrMapOvr>
  <p:transition>
    <p:wedg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885422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accent4">
                    <a:lumMod val="50000"/>
                  </a:schemeClr>
                </a:solidFill>
                <a:effectLst/>
                <a:latin typeface="+mn-lt"/>
              </a:rPr>
              <a:t>ZARPLATA.RU</a:t>
            </a:r>
            <a:endParaRPr lang="ru-RU" dirty="0">
              <a:solidFill>
                <a:schemeClr val="accent4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1160061"/>
            <a:ext cx="10972800" cy="5148666"/>
          </a:xfrm>
        </p:spPr>
        <p:txBody>
          <a:bodyPr/>
          <a:lstStyle/>
          <a:p>
            <a:pPr marL="136525" indent="0" algn="just">
              <a:buNone/>
            </a:pPr>
            <a:r>
              <a:rPr lang="ru-RU" dirty="0">
                <a:solidFill>
                  <a:srgbClr val="002060"/>
                </a:solidFill>
              </a:rPr>
              <a:t>Сайт </a:t>
            </a:r>
            <a:r>
              <a:rPr lang="ru-RU" b="1" dirty="0">
                <a:solidFill>
                  <a:srgbClr val="FF0000"/>
                </a:solidFill>
              </a:rPr>
              <a:t>«Zarplata.ru» </a:t>
            </a:r>
            <a:r>
              <a:rPr lang="ru-RU" dirty="0">
                <a:solidFill>
                  <a:srgbClr val="002060"/>
                </a:solidFill>
              </a:rPr>
              <a:t>работает в области трудоустройства уже 12 лет и сотрудничает с популярным и известным изданием «Работа и Зарплата». Ресурс предлагает пользователям ознакомиться с огромным количеством предложений – всего их более 40 тысяч, а количество человек, ежедневно посещающих сайт, превышает 100 тысяч.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2849" y="3434643"/>
            <a:ext cx="5519832" cy="342335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2665E44-84A5-4D68-8B50-0CC8C50D8C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74" t="18640" r="17988" b="15072"/>
          <a:stretch/>
        </p:blipFill>
        <p:spPr>
          <a:xfrm>
            <a:off x="0" y="41373"/>
            <a:ext cx="1188438" cy="115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99309"/>
      </p:ext>
    </p:extLst>
  </p:cSld>
  <p:clrMapOvr>
    <a:masterClrMapping/>
  </p:clrMapOvr>
  <p:transition>
    <p:wedg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accent4">
                    <a:lumMod val="50000"/>
                  </a:schemeClr>
                </a:solidFill>
                <a:effectLst/>
                <a:latin typeface="+mn-lt"/>
              </a:rPr>
              <a:t>ZARPLATA.RU</a:t>
            </a:r>
            <a:endParaRPr lang="ru-RU" dirty="0">
              <a:solidFill>
                <a:schemeClr val="accent4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1600201"/>
            <a:ext cx="7196919" cy="4708525"/>
          </a:xfrm>
        </p:spPr>
        <p:txBody>
          <a:bodyPr/>
          <a:lstStyle/>
          <a:p>
            <a:pPr marL="136525" indent="0" algn="just">
              <a:buNone/>
            </a:pPr>
            <a:r>
              <a:rPr lang="ru-RU" dirty="0">
                <a:solidFill>
                  <a:srgbClr val="002060"/>
                </a:solidFill>
              </a:rPr>
              <a:t>Сайт снабжён функциональным, быстрым и удобным поиском вакансий, которые обновляются каждый день, разделами новостей, обзоров в области рынка труда и аналитических данных, а также возможностью размещения резюме и оформления подписки на обновления. Модерирование всех поступающих резюме позволяет в кратчайшие сроки найти соответствующие заданным параметрам вакансии.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3232" y="0"/>
            <a:ext cx="3858768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782A549-2ED4-4096-B3F2-189C652736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74" t="18640" r="17988" b="15072"/>
          <a:stretch/>
        </p:blipFill>
        <p:spPr>
          <a:xfrm>
            <a:off x="0" y="41373"/>
            <a:ext cx="1188438" cy="115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113931"/>
      </p:ext>
    </p:extLst>
  </p:cSld>
  <p:clrMapOvr>
    <a:masterClrMapping/>
  </p:clrMapOvr>
  <p:transition>
    <p:wedg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>
                <a:solidFill>
                  <a:schemeClr val="accent4">
                    <a:lumMod val="50000"/>
                  </a:schemeClr>
                </a:solidFill>
                <a:effectLst/>
                <a:latin typeface="+mn-lt"/>
              </a:rPr>
              <a:t>RABOTA.MAIL.RU</a:t>
            </a:r>
            <a:endParaRPr lang="ru-RU" dirty="0">
              <a:solidFill>
                <a:schemeClr val="accent4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1241947"/>
            <a:ext cx="10972800" cy="5066780"/>
          </a:xfrm>
        </p:spPr>
        <p:txBody>
          <a:bodyPr/>
          <a:lstStyle/>
          <a:p>
            <a:pPr marL="136525" indent="0" algn="just">
              <a:buNone/>
            </a:pPr>
            <a:r>
              <a:rPr lang="ru-RU" dirty="0">
                <a:solidFill>
                  <a:srgbClr val="002060"/>
                </a:solidFill>
              </a:rPr>
              <a:t>Портал </a:t>
            </a:r>
            <a:r>
              <a:rPr lang="ru-RU" b="1" dirty="0">
                <a:solidFill>
                  <a:srgbClr val="FF0000"/>
                </a:solidFill>
              </a:rPr>
              <a:t>«</a:t>
            </a:r>
            <a:r>
              <a:rPr lang="ru-RU" b="1" dirty="0" err="1">
                <a:solidFill>
                  <a:srgbClr val="FF0000"/>
                </a:solidFill>
              </a:rPr>
              <a:t>Rabota.Mail.Ru</a:t>
            </a:r>
            <a:r>
              <a:rPr lang="ru-RU" b="1" dirty="0">
                <a:solidFill>
                  <a:srgbClr val="FF0000"/>
                </a:solidFill>
              </a:rPr>
              <a:t>»</a:t>
            </a:r>
            <a:r>
              <a:rPr lang="ru-RU" dirty="0">
                <a:solidFill>
                  <a:srgbClr val="002060"/>
                </a:solidFill>
              </a:rPr>
              <a:t> очень хорошо известен российским соискателям и работодателям. Каждый день на сайте можно найти массу свежих предложений по работе во всех регионах России. Подходящие предложения здесь может найти практически каждый человек, независимо от того, какова его специализация – работа есть для всех, от разнорабочих и домохозяек до руководителей и специалистов.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1820" y="4706276"/>
            <a:ext cx="4766837" cy="74330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FEE7B32-B954-4629-8689-0CA12351C0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74" t="18640" r="17988" b="15072"/>
          <a:stretch/>
        </p:blipFill>
        <p:spPr>
          <a:xfrm>
            <a:off x="0" y="41373"/>
            <a:ext cx="1188438" cy="115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792174"/>
      </p:ext>
    </p:extLst>
  </p:cSld>
  <p:clrMapOvr>
    <a:masterClrMapping/>
  </p:clrMapOvr>
  <p:transition>
    <p:wedg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35296"/>
          </a:xfrm>
        </p:spPr>
        <p:txBody>
          <a:bodyPr/>
          <a:lstStyle/>
          <a:p>
            <a:r>
              <a:rPr lang="ru-RU" dirty="0">
                <a:solidFill>
                  <a:schemeClr val="accent4">
                    <a:lumMod val="50000"/>
                  </a:schemeClr>
                </a:solidFill>
                <a:effectLst/>
                <a:latin typeface="+mn-lt"/>
              </a:rPr>
              <a:t>RABOTA.MAIL.RU</a:t>
            </a:r>
            <a:endParaRPr lang="ru-RU" dirty="0">
              <a:solidFill>
                <a:schemeClr val="accent4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1228299"/>
            <a:ext cx="10972800" cy="5080427"/>
          </a:xfrm>
        </p:spPr>
        <p:txBody>
          <a:bodyPr/>
          <a:lstStyle/>
          <a:p>
            <a:pPr marL="136525" indent="0" algn="just">
              <a:buNone/>
            </a:pPr>
            <a:r>
              <a:rPr lang="ru-RU" dirty="0">
                <a:solidFill>
                  <a:srgbClr val="002060"/>
                </a:solidFill>
              </a:rPr>
              <a:t>Кроме того, посетители сайта имеют возможность ознакомиться новостями рынка труда и всевозможными аналитическими данными, а студенты могут воспользоваться особым разделом, в котором собраны очень хорошие и перспективные предложения для людей без опыта работы и желающих совмещать работу с обучением.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1672" y="3578864"/>
            <a:ext cx="5855600" cy="327913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A89AB2F-08D1-4B7C-A2A5-596CB59905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74" t="18640" r="17988" b="15072"/>
          <a:stretch/>
        </p:blipFill>
        <p:spPr>
          <a:xfrm>
            <a:off x="0" y="41373"/>
            <a:ext cx="1188438" cy="115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879211"/>
      </p:ext>
    </p:extLst>
  </p:cSld>
  <p:clrMapOvr>
    <a:masterClrMapping/>
  </p:clrMapOvr>
  <p:transition>
    <p:wedg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21649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accent4">
                    <a:lumMod val="50000"/>
                  </a:schemeClr>
                </a:solidFill>
                <a:effectLst/>
                <a:latin typeface="+mn-lt"/>
              </a:rPr>
              <a:t>FREE-LANCE.RU</a:t>
            </a:r>
            <a:endParaRPr lang="ru-RU" dirty="0">
              <a:solidFill>
                <a:schemeClr val="accent4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1160061"/>
            <a:ext cx="10972800" cy="5148666"/>
          </a:xfrm>
        </p:spPr>
        <p:txBody>
          <a:bodyPr/>
          <a:lstStyle/>
          <a:p>
            <a:pPr marL="136525" indent="0" algn="just">
              <a:buNone/>
            </a:pPr>
            <a:r>
              <a:rPr lang="ru-RU" dirty="0">
                <a:solidFill>
                  <a:srgbClr val="002060"/>
                </a:solidFill>
              </a:rPr>
              <a:t>Ресурс </a:t>
            </a:r>
            <a:r>
              <a:rPr lang="ru-RU" b="1" dirty="0">
                <a:solidFill>
                  <a:srgbClr val="FF0000"/>
                </a:solidFill>
              </a:rPr>
              <a:t>«Free-Lance.ru» </a:t>
            </a:r>
            <a:r>
              <a:rPr lang="ru-RU" dirty="0">
                <a:solidFill>
                  <a:srgbClr val="002060"/>
                </a:solidFill>
              </a:rPr>
              <a:t>очень хорошо известен среди пользователей сети Интернет и людей, которых интересует конкретно удалённая работа. Более всего данный сайт подходит для людей, специализирующихся на копирайтинге, переводе текстов, написании статей, </a:t>
            </a:r>
            <a:r>
              <a:rPr lang="ru-RU" dirty="0" err="1">
                <a:solidFill>
                  <a:srgbClr val="002060"/>
                </a:solidFill>
              </a:rPr>
              <a:t>инфографике</a:t>
            </a:r>
            <a:r>
              <a:rPr lang="ru-RU" dirty="0">
                <a:solidFill>
                  <a:srgbClr val="002060"/>
                </a:solidFill>
              </a:rPr>
              <a:t>, веб-дизайне, фотографии, программировании и т.д.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3917" y="4083026"/>
            <a:ext cx="9753600" cy="248602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0E7015B-7064-4B81-A1E8-B8C34553F7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74" t="18640" r="17988" b="15072"/>
          <a:stretch/>
        </p:blipFill>
        <p:spPr>
          <a:xfrm>
            <a:off x="0" y="41373"/>
            <a:ext cx="1188438" cy="115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692571"/>
      </p:ext>
    </p:extLst>
  </p:cSld>
  <p:clrMapOvr>
    <a:masterClrMapping/>
  </p:clrMapOvr>
  <p:transition>
    <p:wedg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95534"/>
            <a:ext cx="10972800" cy="600502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accent4">
                    <a:lumMod val="50000"/>
                  </a:schemeClr>
                </a:solidFill>
                <a:effectLst/>
                <a:latin typeface="+mn-lt"/>
              </a:rPr>
              <a:t>FREE-LANCE.RU</a:t>
            </a:r>
            <a:endParaRPr lang="ru-RU" dirty="0">
              <a:solidFill>
                <a:schemeClr val="accent4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8490" y="696037"/>
            <a:ext cx="11505062" cy="5612690"/>
          </a:xfrm>
        </p:spPr>
        <p:txBody>
          <a:bodyPr/>
          <a:lstStyle/>
          <a:p>
            <a:pPr marL="136525" indent="0" algn="just">
              <a:buNone/>
            </a:pPr>
            <a:r>
              <a:rPr lang="ru-RU" dirty="0">
                <a:solidFill>
                  <a:srgbClr val="002060"/>
                </a:solidFill>
              </a:rPr>
              <a:t>Представленный ресурс даёт возможность </a:t>
            </a:r>
            <a:r>
              <a:rPr lang="ru-RU" dirty="0" err="1">
                <a:solidFill>
                  <a:srgbClr val="002060"/>
                </a:solidFill>
              </a:rPr>
              <a:t>оффлайн</a:t>
            </a:r>
            <a:r>
              <a:rPr lang="ru-RU" dirty="0">
                <a:solidFill>
                  <a:srgbClr val="002060"/>
                </a:solidFill>
              </a:rPr>
              <a:t>-сотрудникам представлять свои работы и творения на продажу и открывает любому желающими очень широкий простор для работы и </a:t>
            </a:r>
            <a:r>
              <a:rPr lang="ru-RU" b="1" u="sng" dirty="0">
                <a:solidFill>
                  <a:srgbClr val="002060"/>
                </a:solidFill>
                <a:hlinkClick r:id="rId2"/>
              </a:rPr>
              <a:t>творчества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dirty="0">
                <a:solidFill>
                  <a:srgbClr val="002060"/>
                </a:solidFill>
              </a:rPr>
              <a:t>с возможностью получения хорошего финансового вознаграждения.</a:t>
            </a:r>
          </a:p>
          <a:p>
            <a:pPr marL="136525" indent="0">
              <a:buNone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456597"/>
            <a:ext cx="12191999" cy="440140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DF38EEB-FAB6-48B9-9A1B-C9712D0C45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574" t="18640" r="17988" b="15072"/>
          <a:stretch/>
        </p:blipFill>
        <p:spPr>
          <a:xfrm>
            <a:off x="0" y="41374"/>
            <a:ext cx="795867" cy="7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87067"/>
      </p:ext>
    </p:extLst>
  </p:cSld>
  <p:clrMapOvr>
    <a:masterClrMapping/>
  </p:clrMapOvr>
  <p:transition>
    <p:wedg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08001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accent4">
                    <a:lumMod val="50000"/>
                  </a:schemeClr>
                </a:solidFill>
                <a:effectLst/>
                <a:latin typeface="+mn-lt"/>
              </a:rPr>
              <a:t>VAKANT.RU</a:t>
            </a:r>
            <a:endParaRPr lang="ru-RU" dirty="0">
              <a:solidFill>
                <a:schemeClr val="accent4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982639"/>
            <a:ext cx="10972800" cy="5326087"/>
          </a:xfrm>
        </p:spPr>
        <p:txBody>
          <a:bodyPr/>
          <a:lstStyle/>
          <a:p>
            <a:pPr marL="136525" indent="0" algn="just">
              <a:buNone/>
            </a:pPr>
            <a:r>
              <a:rPr lang="ru-RU" dirty="0">
                <a:solidFill>
                  <a:srgbClr val="002060"/>
                </a:solidFill>
              </a:rPr>
              <a:t>Сайт </a:t>
            </a:r>
            <a:r>
              <a:rPr lang="ru-RU" b="1" dirty="0">
                <a:solidFill>
                  <a:srgbClr val="FF0000"/>
                </a:solidFill>
              </a:rPr>
              <a:t>«Vakant.ru» </a:t>
            </a:r>
            <a:r>
              <a:rPr lang="ru-RU" dirty="0">
                <a:solidFill>
                  <a:srgbClr val="002060"/>
                </a:solidFill>
              </a:rPr>
              <a:t>предлагает соискателям качественные услуги и удобный поиск вакансий, общее число которых превышает 170 тысяч. Пользователи могут добавлять свои резюме в банк данных и искать работу, как на территории работодателя, так и удалённо. Ресурс функционирует с 2000 года, и в настоящее время считается одним из лучших.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5104" y="3289262"/>
            <a:ext cx="7647296" cy="356873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88BC6E6-D705-4EDB-80A9-42CA7A617D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74" t="18640" r="17988" b="15072"/>
          <a:stretch/>
        </p:blipFill>
        <p:spPr>
          <a:xfrm>
            <a:off x="0" y="41374"/>
            <a:ext cx="948267" cy="919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539266"/>
      </p:ext>
    </p:extLst>
  </p:cSld>
  <p:clrMapOvr>
    <a:masterClrMapping/>
  </p:clrMapOvr>
  <p:transition>
    <p:wedg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1444" y="2620370"/>
            <a:ext cx="10940955" cy="3688356"/>
          </a:xfrm>
        </p:spPr>
        <p:txBody>
          <a:bodyPr/>
          <a:lstStyle/>
          <a:p>
            <a:pPr marL="136525" indent="0" algn="just">
              <a:buNone/>
            </a:pPr>
            <a:r>
              <a:rPr lang="ru-RU" dirty="0">
                <a:solidFill>
                  <a:srgbClr val="002060"/>
                </a:solidFill>
              </a:rPr>
              <a:t>Отличает его от массы других быстрая регистрация, возможность размещения резюме и наличие внутренней почты, упрощающей взаимодействие соискателей и работодателей. В дополнение к этому, можно отметить возможность создания собственного архива вакансий, оформления подписки и ознакомления с актуальными в сфере рынка труда новостями.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3909" y="0"/>
            <a:ext cx="4348091" cy="189047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9E89484-F10B-4B7A-A2A0-523ED66B5C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74" t="18640" r="17988" b="15072"/>
          <a:stretch/>
        </p:blipFill>
        <p:spPr>
          <a:xfrm>
            <a:off x="0" y="41373"/>
            <a:ext cx="1188438" cy="115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751510"/>
      </p:ext>
    </p:extLst>
  </p:cSld>
  <p:clrMapOvr>
    <a:masterClrMapping/>
  </p:clrMapOvr>
  <p:transition>
    <p:wedg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667058"/>
          </a:xfrm>
        </p:spPr>
        <p:txBody>
          <a:bodyPr>
            <a:noAutofit/>
          </a:bodyPr>
          <a:lstStyle/>
          <a:p>
            <a:r>
              <a:rPr lang="ru-RU" sz="4000" dirty="0">
                <a:solidFill>
                  <a:schemeClr val="accent4">
                    <a:lumMod val="50000"/>
                  </a:schemeClr>
                </a:solidFill>
                <a:effectLst/>
                <a:latin typeface="+mn-lt"/>
              </a:rPr>
              <a:t>GORODRABOT.RU</a:t>
            </a:r>
            <a:endParaRPr lang="ru-RU" sz="4000" dirty="0">
              <a:solidFill>
                <a:schemeClr val="accent4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941697"/>
            <a:ext cx="10972800" cy="5367030"/>
          </a:xfrm>
        </p:spPr>
        <p:txBody>
          <a:bodyPr/>
          <a:lstStyle/>
          <a:p>
            <a:pPr marL="136525" indent="0" algn="just">
              <a:buNone/>
            </a:pPr>
            <a:r>
              <a:rPr lang="ru-RU" dirty="0">
                <a:solidFill>
                  <a:srgbClr val="002060"/>
                </a:solidFill>
              </a:rPr>
              <a:t>Один из самых молодых сайтов по поиску работы </a:t>
            </a:r>
            <a:r>
              <a:rPr lang="ru-RU" b="1" dirty="0">
                <a:solidFill>
                  <a:srgbClr val="C00000"/>
                </a:solidFill>
              </a:rPr>
              <a:t>GorodRabot.ru</a:t>
            </a:r>
            <a:r>
              <a:rPr lang="ru-RU" dirty="0">
                <a:solidFill>
                  <a:srgbClr val="002060"/>
                </a:solidFill>
              </a:rPr>
              <a:t> уже входит в Топ 7 наиболее популярных порталов по трудоустройству Рунета. Более 8 млн пользователей выбирают GorodRabot.ru каждый месяц. Здесь почти 1,5 млн вакансий. На портале собраны вакансии из 150 проверенных источников, в том числе самых известных сайтов по поиску работы в России. 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1537" y="4335822"/>
            <a:ext cx="4893971" cy="177972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FF1AE50-18C8-4E44-A03F-B9DA230D63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74" t="18640" r="17988" b="15072"/>
          <a:stretch/>
        </p:blipFill>
        <p:spPr>
          <a:xfrm>
            <a:off x="0" y="41373"/>
            <a:ext cx="928458" cy="900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59206"/>
      </p:ext>
    </p:extLst>
  </p:cSld>
  <p:clrMapOvr>
    <a:masterClrMapping/>
  </p:clrMapOvr>
  <p:transition>
    <p:wedg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4274" y="192752"/>
            <a:ext cx="10972800" cy="1143000"/>
          </a:xfrm>
        </p:spPr>
        <p:txBody>
          <a:bodyPr/>
          <a:lstStyle/>
          <a:p>
            <a:r>
              <a:rPr lang="ru-RU" sz="4400" dirty="0">
                <a:solidFill>
                  <a:schemeClr val="accent4">
                    <a:lumMod val="50000"/>
                  </a:schemeClr>
                </a:solidFill>
                <a:effectLst/>
              </a:rPr>
              <a:t>GORODRABOT.RU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599" y="1982338"/>
            <a:ext cx="5641075" cy="4708525"/>
          </a:xfrm>
        </p:spPr>
        <p:txBody>
          <a:bodyPr/>
          <a:lstStyle/>
          <a:p>
            <a:pPr marL="136525" indent="0" algn="just">
              <a:buNone/>
            </a:pPr>
            <a:r>
              <a:rPr lang="ru-RU" dirty="0">
                <a:solidFill>
                  <a:srgbClr val="002060"/>
                </a:solidFill>
              </a:rPr>
              <a:t>На GorodRabot.ru работодатели могут размещать вакансии бесплатно. Плюс здесь собрана база кандидатов из 1,3 млн резюме и сервисы для быстрого поиска сотрудников. Здесь также есть статистика зарплат, калькулятор индексации, свежие новости, полезные статьи, комментарии и советы экспертов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9039" y="2161346"/>
            <a:ext cx="5722961" cy="435050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4D1D357-1638-40E3-8191-D625FD9B77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74" t="18640" r="17988" b="15072"/>
          <a:stretch/>
        </p:blipFill>
        <p:spPr>
          <a:xfrm>
            <a:off x="0" y="41373"/>
            <a:ext cx="1188438" cy="115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335098"/>
      </p:ext>
    </p:extLst>
  </p:cSld>
  <p:clrMapOvr>
    <a:masterClrMapping/>
  </p:clrMapOvr>
  <p:transition>
    <p:wedg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2060"/>
                </a:solidFill>
                <a:effectLst/>
                <a:latin typeface="+mn-lt"/>
              </a:rPr>
              <a:t>Актуальность поиска работы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1417639"/>
            <a:ext cx="10972800" cy="4891088"/>
          </a:xfrm>
        </p:spPr>
        <p:txBody>
          <a:bodyPr/>
          <a:lstStyle/>
          <a:p>
            <a:pPr marL="136525" indent="0" algn="just">
              <a:buNone/>
            </a:pPr>
            <a:r>
              <a:rPr lang="ru-RU" dirty="0">
                <a:solidFill>
                  <a:srgbClr val="002060"/>
                </a:solidFill>
              </a:rPr>
              <a:t>для выпускников профессиональных образовательных организаций в наше время не только не снижается, если сравнивать с предыдущими десятилетиями, а наоборот, становится всё выше. Это связано как с возрастающей конкуренцией на рынке труда, так и с более высокими требованиями работодателей.</a:t>
            </a:r>
            <a:r>
              <a:rPr lang="ru-RU" dirty="0"/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5842" y="3643952"/>
            <a:ext cx="4760361" cy="321404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6E5294E-75E9-4D60-B524-E37FF7CECC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74" t="18640" r="17988" b="15072"/>
          <a:stretch/>
        </p:blipFill>
        <p:spPr>
          <a:xfrm>
            <a:off x="0" y="41373"/>
            <a:ext cx="1188438" cy="115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06132"/>
      </p:ext>
    </p:extLst>
  </p:cSld>
  <p:clrMapOvr>
    <a:masterClrMapping/>
  </p:clrMapOvr>
  <p:transition>
    <p:wedg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>
                <a:solidFill>
                  <a:schemeClr val="accent4">
                    <a:lumMod val="50000"/>
                  </a:schemeClr>
                </a:solidFill>
                <a:effectLst/>
                <a:latin typeface="+mn-lt"/>
              </a:rPr>
              <a:t>PROHQ.RU</a:t>
            </a:r>
            <a:endParaRPr lang="ru-RU" dirty="0">
              <a:solidFill>
                <a:schemeClr val="accent4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6525" indent="0" algn="just">
              <a:buNone/>
            </a:pPr>
            <a:r>
              <a:rPr lang="ru-RU" b="1" dirty="0">
                <a:solidFill>
                  <a:srgbClr val="FF0000"/>
                </a:solidFill>
              </a:rPr>
              <a:t>«Prohq.ru»</a:t>
            </a:r>
            <a:r>
              <a:rPr lang="ru-RU" dirty="0">
                <a:solidFill>
                  <a:srgbClr val="002060"/>
                </a:solidFill>
              </a:rPr>
              <a:t> — ещё один профессиональный сервис по поиску работы. Также это ещё один наиболее популярный сайт, специализирующийся на предложениях в области легального </a:t>
            </a:r>
            <a:r>
              <a:rPr lang="ru-RU" dirty="0" err="1">
                <a:solidFill>
                  <a:srgbClr val="002060"/>
                </a:solidFill>
              </a:rPr>
              <a:t>фриланса</a:t>
            </a:r>
            <a:r>
              <a:rPr lang="ru-RU" dirty="0">
                <a:solidFill>
                  <a:srgbClr val="002060"/>
                </a:solidFill>
              </a:rPr>
              <a:t>, по причине чего здесь можно найти и массу прекрасных исполнителей, и множество достойных заказчиков.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1283" y="3995739"/>
            <a:ext cx="6191250" cy="249555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D1079C6-3B5B-4DD3-9B14-D13C7CFAA0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74" t="18640" r="17988" b="15072"/>
          <a:stretch/>
        </p:blipFill>
        <p:spPr>
          <a:xfrm>
            <a:off x="0" y="41373"/>
            <a:ext cx="1188438" cy="115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074392"/>
      </p:ext>
    </p:extLst>
  </p:cSld>
  <p:clrMapOvr>
    <a:masterClrMapping/>
  </p:clrMapOvr>
  <p:transition>
    <p:wedg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94308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accent4">
                    <a:lumMod val="50000"/>
                  </a:schemeClr>
                </a:solidFill>
                <a:effectLst/>
                <a:latin typeface="+mn-lt"/>
              </a:rPr>
              <a:t>AVITO.RU</a:t>
            </a:r>
            <a:endParaRPr lang="ru-RU" dirty="0">
              <a:solidFill>
                <a:schemeClr val="accent4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1068947"/>
            <a:ext cx="10972800" cy="5239780"/>
          </a:xfrm>
        </p:spPr>
        <p:txBody>
          <a:bodyPr/>
          <a:lstStyle/>
          <a:p>
            <a:pPr marL="136525" indent="0" algn="just">
              <a:buNone/>
            </a:pPr>
            <a:r>
              <a:rPr lang="ru-RU" dirty="0">
                <a:solidFill>
                  <a:srgbClr val="002060"/>
                </a:solidFill>
              </a:rPr>
              <a:t>Сайт «Avito.ru» является очень функциональным ресурсом, предлагающим соискателям свыше 720 тысяч вакансий, а работодателям – более 300 тысяч резюме. Для получения от ресурса максимальной отдачи, рекомендуется создать аккаунт, внести всю информацию о себе, а также разместить резюме и фото. После размещения все данные проходят </a:t>
            </a:r>
            <a:r>
              <a:rPr lang="ru-RU" dirty="0" err="1">
                <a:solidFill>
                  <a:srgbClr val="002060"/>
                </a:solidFill>
              </a:rPr>
              <a:t>модерацию</a:t>
            </a:r>
            <a:r>
              <a:rPr lang="ru-RU" dirty="0">
                <a:solidFill>
                  <a:srgbClr val="002060"/>
                </a:solidFill>
              </a:rPr>
              <a:t>, и работодатели видят в базе нового соискателя, а тут уже и до предложений по работе недалеко.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4076" y="4225277"/>
            <a:ext cx="4680397" cy="26327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4602164"/>
            <a:ext cx="6019800" cy="19812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E9E61A2-2800-4B36-A406-D938A62E1E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574" t="18640" r="17988" b="15072"/>
          <a:stretch/>
        </p:blipFill>
        <p:spPr>
          <a:xfrm>
            <a:off x="0" y="41374"/>
            <a:ext cx="1032933" cy="100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421229"/>
      </p:ext>
    </p:extLst>
  </p:cSld>
  <p:clrMapOvr>
    <a:masterClrMapping/>
  </p:clrMapOvr>
  <p:transition>
    <p:wedg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599" y="1350374"/>
            <a:ext cx="10972800" cy="5703419"/>
          </a:xfrm>
        </p:spPr>
        <p:txBody>
          <a:bodyPr/>
          <a:lstStyle/>
          <a:p>
            <a:pPr marL="136525" indent="0" algn="ctr">
              <a:buNone/>
            </a:pPr>
            <a:r>
              <a:rPr lang="ru-RU" sz="2000" dirty="0">
                <a:solidFill>
                  <a:srgbClr val="002060"/>
                </a:solidFill>
              </a:rPr>
              <a:t>Таким образом, в вашем распоряжении десятка самых лучших сайтов по поиску работы, и если в настоящее время вы являетесь соискателем, то воспользовавшись данными ресурсами, сможете найти наиболее подходящую работу для себя.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0451" y="2541778"/>
            <a:ext cx="6471097" cy="431622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5469EFD-883B-431F-B9B9-20D2F51060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74" t="18640" r="17988" b="15072"/>
          <a:stretch/>
        </p:blipFill>
        <p:spPr>
          <a:xfrm>
            <a:off x="0" y="41373"/>
            <a:ext cx="1188438" cy="115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050582"/>
      </p:ext>
    </p:extLst>
  </p:cSld>
  <p:clrMapOvr>
    <a:masterClrMapping/>
  </p:clrMapOvr>
  <p:transition>
    <p:wedg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6525" indent="0" algn="ctr">
              <a:buNone/>
            </a:pPr>
            <a:endParaRPr lang="ru-RU" sz="4000" b="1" dirty="0">
              <a:solidFill>
                <a:srgbClr val="002060"/>
              </a:solidFill>
            </a:endParaRPr>
          </a:p>
          <a:p>
            <a:pPr marL="136525" indent="0" algn="ctr">
              <a:buNone/>
            </a:pPr>
            <a:endParaRPr lang="ru-RU" sz="4000" b="1" dirty="0">
              <a:solidFill>
                <a:srgbClr val="002060"/>
              </a:solidFill>
            </a:endParaRPr>
          </a:p>
          <a:p>
            <a:pPr marL="136525" indent="0" algn="ctr">
              <a:buNone/>
            </a:pPr>
            <a:r>
              <a:rPr lang="ru-RU" sz="4000" b="1" dirty="0">
                <a:solidFill>
                  <a:srgbClr val="002060"/>
                </a:solidFill>
              </a:rPr>
              <a:t>Спасибо за внимание!</a:t>
            </a:r>
          </a:p>
          <a:p>
            <a:pPr marL="136525" indent="0" algn="ctr">
              <a:buNone/>
            </a:pPr>
            <a:r>
              <a:rPr lang="ru-RU" sz="4000" b="1" dirty="0">
                <a:solidFill>
                  <a:srgbClr val="002060"/>
                </a:solidFill>
              </a:rPr>
              <a:t>Желаем Вам успеха в поиске работы!</a:t>
            </a:r>
          </a:p>
          <a:p>
            <a:pPr marL="136525" indent="0" algn="ctr">
              <a:buNone/>
            </a:pPr>
            <a:endParaRPr lang="ru-RU" sz="4000" b="1" dirty="0">
              <a:solidFill>
                <a:srgbClr val="002060"/>
              </a:solidFill>
            </a:endParaRPr>
          </a:p>
          <a:p>
            <a:pPr marL="136525" indent="0" algn="ctr">
              <a:buNone/>
            </a:pPr>
            <a:endParaRPr lang="ru-RU" sz="4000" b="1" dirty="0">
              <a:solidFill>
                <a:srgbClr val="002060"/>
              </a:solidFill>
            </a:endParaRPr>
          </a:p>
          <a:p>
            <a:pPr marL="136525" indent="0" algn="ctr">
              <a:buNone/>
            </a:pPr>
            <a:r>
              <a:rPr lang="ru-RU" sz="2000" b="1" dirty="0">
                <a:solidFill>
                  <a:srgbClr val="002060"/>
                </a:solidFill>
              </a:rPr>
              <a:t>Август, 202</a:t>
            </a:r>
            <a:r>
              <a:rPr lang="en-US" sz="2000" b="1">
                <a:solidFill>
                  <a:srgbClr val="002060"/>
                </a:solidFill>
              </a:rPr>
              <a:t>3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563155" y="197366"/>
            <a:ext cx="5065690" cy="1143000"/>
          </a:xfrm>
        </p:spPr>
        <p:txBody>
          <a:bodyPr>
            <a:normAutofit/>
          </a:bodyPr>
          <a:lstStyle/>
          <a:p>
            <a:pPr marL="192881" lvl="0" indent="-19288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50" cap="none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Министерство Образования и Науки Челябинской области</a:t>
            </a:r>
            <a:br>
              <a:rPr lang="ru-RU" sz="1350" cap="none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</a:br>
            <a:r>
              <a:rPr lang="ru-RU" sz="1350" cap="none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ГБ НОУ «Образовательный комплекс «СМЕНА»</a:t>
            </a:r>
            <a:r>
              <a:rPr lang="ru-RU" sz="1350" cap="none" dirty="0">
                <a:ln>
                  <a:noFill/>
                </a:ln>
                <a:solidFill>
                  <a:srgbClr val="9CB084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br>
              <a:rPr lang="en-US" sz="1350" cap="none" dirty="0">
                <a:ln>
                  <a:noFill/>
                </a:ln>
                <a:solidFill>
                  <a:srgbClr val="9CB084"/>
                </a:solidFill>
                <a:effectLst/>
                <a:latin typeface="Book Antiqua"/>
                <a:ea typeface="+mn-ea"/>
                <a:cs typeface="+mn-cs"/>
              </a:rPr>
            </a:br>
            <a:r>
              <a:rPr lang="ru-RU" sz="1350" cap="none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ОБЛАСТНОЙ  ЦЕНТР ПРОФОРИЕНТАЦИИ</a:t>
            </a:r>
            <a:br>
              <a:rPr lang="en-US" sz="1350" cap="none" dirty="0">
                <a:ln>
                  <a:noFill/>
                </a:ln>
                <a:solidFill>
                  <a:srgbClr val="0070C0"/>
                </a:solidFill>
                <a:effectLst/>
                <a:latin typeface="Book Antiqua"/>
                <a:ea typeface="+mn-ea"/>
                <a:cs typeface="+mn-cs"/>
              </a:rPr>
            </a:br>
            <a:r>
              <a:rPr lang="ru-RU" sz="1350" cap="none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СИСТЕМЫ ПРОФЕССИОНАЛЬНОГО ОБРАЗОВАНИЯ</a:t>
            </a:r>
            <a:br>
              <a:rPr lang="ru-RU" sz="1350" cap="none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lang="ru-RU" sz="1350" cap="none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«ФОРМУЛА УСПЕХА»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1727" y="345474"/>
            <a:ext cx="877900" cy="7498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2373" y="315730"/>
            <a:ext cx="1220269" cy="77961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74D9B32-D682-4972-8848-8B642FC17D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574" t="18640" r="17988" b="15072"/>
          <a:stretch/>
        </p:blipFill>
        <p:spPr>
          <a:xfrm>
            <a:off x="0" y="41373"/>
            <a:ext cx="1188438" cy="115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988206"/>
      </p:ext>
    </p:extLst>
  </p:cSld>
  <p:clrMapOvr>
    <a:masterClrMapping/>
  </p:clrMapOvr>
  <p:transition>
    <p:wedg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accent4">
                    <a:lumMod val="50000"/>
                  </a:schemeClr>
                </a:solidFill>
                <a:effectLst/>
                <a:latin typeface="+mn-lt"/>
              </a:rPr>
              <a:t>Основным методом поиска работы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6525" indent="0" algn="just">
              <a:buNone/>
            </a:pPr>
            <a:r>
              <a:rPr lang="ru-RU" dirty="0">
                <a:solidFill>
                  <a:srgbClr val="002060"/>
                </a:solidFill>
              </a:rPr>
              <a:t>на сегодня является - </a:t>
            </a:r>
            <a:r>
              <a:rPr lang="ru-RU" b="1" dirty="0">
                <a:solidFill>
                  <a:srgbClr val="C00000"/>
                </a:solidFill>
              </a:rPr>
              <a:t>Интернет</a:t>
            </a:r>
            <a:r>
              <a:rPr lang="ru-RU" dirty="0">
                <a:solidFill>
                  <a:srgbClr val="002060"/>
                </a:solidFill>
              </a:rPr>
              <a:t>. Найти работу через Интернет, значит: многократно сократить время, избежать простоя в очередях и подготовки документов - ведь можно просто найти интересующую вакансию и откликнуться на неё или же написать письмо в организацию, отправив по E-</a:t>
            </a:r>
            <a:r>
              <a:rPr lang="ru-RU" dirty="0" err="1">
                <a:solidFill>
                  <a:srgbClr val="002060"/>
                </a:solidFill>
              </a:rPr>
              <a:t>Mail</a:t>
            </a:r>
            <a:r>
              <a:rPr lang="ru-RU" dirty="0">
                <a:solidFill>
                  <a:srgbClr val="002060"/>
                </a:solidFill>
              </a:rPr>
              <a:t> резюме и коротко рассказав о себе.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7643" y="4189945"/>
            <a:ext cx="4003647" cy="26680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901" y="4189945"/>
            <a:ext cx="3672396" cy="266805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98DCEAE-FCB0-431A-B7DF-F760198F41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574" t="18640" r="17988" b="15072"/>
          <a:stretch/>
        </p:blipFill>
        <p:spPr>
          <a:xfrm>
            <a:off x="0" y="41373"/>
            <a:ext cx="1188438" cy="115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151256"/>
      </p:ext>
    </p:extLst>
  </p:cSld>
  <p:clrMapOvr>
    <a:masterClrMapping/>
  </p:clrMapOvr>
  <p:transition>
    <p:wedg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accent4">
                    <a:lumMod val="50000"/>
                  </a:schemeClr>
                </a:solidFill>
                <a:effectLst/>
                <a:latin typeface="+mn-lt"/>
              </a:rPr>
              <a:t>Однако особое внимание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6525" indent="0" algn="just">
              <a:buNone/>
            </a:pPr>
            <a:r>
              <a:rPr lang="ru-RU" dirty="0">
                <a:solidFill>
                  <a:srgbClr val="002060"/>
                </a:solidFill>
              </a:rPr>
              <a:t>в этом вопросе должно быть уделено </a:t>
            </a:r>
            <a:r>
              <a:rPr lang="ru-RU" b="1" dirty="0">
                <a:solidFill>
                  <a:srgbClr val="FF0000"/>
                </a:solidFill>
              </a:rPr>
              <a:t>выбору наиболее подходящего сайта для поиска работы</a:t>
            </a:r>
            <a:r>
              <a:rPr lang="ru-RU" dirty="0">
                <a:solidFill>
                  <a:srgbClr val="002060"/>
                </a:solidFill>
              </a:rPr>
              <a:t>, ведь вариантов можно найти много, но далеко не все ресурсы могут оказать профессиональные услуги и помочь наконец-таки </a:t>
            </a:r>
            <a:r>
              <a:rPr lang="ru-RU" b="1" dirty="0">
                <a:solidFill>
                  <a:srgbClr val="002060"/>
                </a:solidFill>
              </a:rPr>
              <a:t>трудоустроиться.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4506" y="3489657"/>
            <a:ext cx="5052515" cy="336834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1B2D18-BB6A-460F-86F2-689AC15659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74" t="18640" r="17988" b="15072"/>
          <a:stretch/>
        </p:blipFill>
        <p:spPr>
          <a:xfrm>
            <a:off x="0" y="41373"/>
            <a:ext cx="1188438" cy="115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251064"/>
      </p:ext>
    </p:extLst>
  </p:cSld>
  <p:clrMapOvr>
    <a:masterClrMapping/>
  </p:clrMapOvr>
  <p:transition>
    <p:wedg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6250" y="203200"/>
            <a:ext cx="8346149" cy="6105527"/>
          </a:xfrm>
        </p:spPr>
        <p:txBody>
          <a:bodyPr/>
          <a:lstStyle/>
          <a:p>
            <a:pPr marL="136525" indent="0" algn="ctr">
              <a:buNone/>
            </a:pPr>
            <a:r>
              <a:rPr lang="ru-RU" b="1" dirty="0">
                <a:solidFill>
                  <a:srgbClr val="002060"/>
                </a:solidFill>
              </a:rPr>
              <a:t>Ниже мы рассмотрим </a:t>
            </a:r>
            <a:r>
              <a:rPr lang="ru-RU" b="1" dirty="0">
                <a:solidFill>
                  <a:srgbClr val="C00000"/>
                </a:solidFill>
              </a:rPr>
              <a:t>«горячую» десятку сайтов</a:t>
            </a:r>
            <a:r>
              <a:rPr lang="ru-RU" b="1" dirty="0">
                <a:solidFill>
                  <a:srgbClr val="002060"/>
                </a:solidFill>
              </a:rPr>
              <a:t>, обратившись к которым, любой человек существенно увеличивает свои шансы найти для себя подходящее место работы.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1505" y="2224585"/>
            <a:ext cx="8346148" cy="463341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4C3B894-5816-4EA0-BEF5-FE849B714B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74" t="18640" r="17988" b="15072"/>
          <a:stretch/>
        </p:blipFill>
        <p:spPr>
          <a:xfrm>
            <a:off x="0" y="41373"/>
            <a:ext cx="1188438" cy="115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022382"/>
      </p:ext>
    </p:extLst>
  </p:cSld>
  <p:clrMapOvr>
    <a:masterClrMapping/>
  </p:clrMapOvr>
  <p:transition>
    <p:wedg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21649"/>
          </a:xfrm>
        </p:spPr>
        <p:txBody>
          <a:bodyPr>
            <a:normAutofit/>
          </a:bodyPr>
          <a:lstStyle/>
          <a:p>
            <a:r>
              <a:rPr lang="ru-RU" sz="4000" dirty="0">
                <a:solidFill>
                  <a:schemeClr val="accent4">
                    <a:lumMod val="50000"/>
                  </a:schemeClr>
                </a:solidFill>
                <a:effectLst/>
                <a:latin typeface="+mn-lt"/>
              </a:rPr>
              <a:t>JOB.RU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1214651"/>
            <a:ext cx="6091451" cy="5336274"/>
          </a:xfrm>
        </p:spPr>
        <p:txBody>
          <a:bodyPr/>
          <a:lstStyle/>
          <a:p>
            <a:pPr marL="136525" indent="0" algn="just">
              <a:buNone/>
            </a:pPr>
            <a:r>
              <a:rPr lang="ru-RU" dirty="0">
                <a:solidFill>
                  <a:srgbClr val="002060"/>
                </a:solidFill>
              </a:rPr>
              <a:t>Сайт </a:t>
            </a:r>
            <a:r>
              <a:rPr lang="ru-RU" b="1" dirty="0">
                <a:solidFill>
                  <a:srgbClr val="C00000"/>
                </a:solidFill>
              </a:rPr>
              <a:t>«Job.ru»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dirty="0">
                <a:solidFill>
                  <a:srgbClr val="002060"/>
                </a:solidFill>
              </a:rPr>
              <a:t>является одним из наиболее старых сайтов по поиску работы – он функционирует с 1996 года. Банк вакансий составляет свыше 100 тысяч предложений, обновляющихся ежедневно. Кроме того, на сайте можно узнать о том, как грамотно составить резюме, как правильно проходить собеседование с работодателем, найти массу полезных материалов, касающихся трудового права и карьеры.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9586" y="1214651"/>
            <a:ext cx="5056822" cy="533627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04EA49D-FC63-4F19-BA5C-FFE2F457EB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74" t="18640" r="17988" b="15072"/>
          <a:stretch/>
        </p:blipFill>
        <p:spPr>
          <a:xfrm>
            <a:off x="0" y="41374"/>
            <a:ext cx="1016000" cy="985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912924"/>
      </p:ext>
    </p:extLst>
  </p:cSld>
  <p:clrMapOvr>
    <a:masterClrMapping/>
  </p:clrMapOvr>
  <p:transition>
    <p:wedg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830831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</a:pPr>
            <a:r>
              <a:rPr lang="ru-RU" sz="40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HEADHUNTER.RU</a:t>
            </a:r>
            <a:endParaRPr lang="ru-RU" sz="40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1739522"/>
            <a:ext cx="10972800" cy="4569204"/>
          </a:xfrm>
        </p:spPr>
        <p:txBody>
          <a:bodyPr/>
          <a:lstStyle/>
          <a:p>
            <a:pPr marL="136525" indent="0" algn="just">
              <a:buNone/>
            </a:pPr>
            <a:r>
              <a:rPr lang="ru-RU" dirty="0">
                <a:solidFill>
                  <a:srgbClr val="002060"/>
                </a:solidFill>
              </a:rPr>
              <a:t>Ресурс «HeadHunter.ru (</a:t>
            </a:r>
            <a:r>
              <a:rPr lang="ru-RU" b="1" dirty="0">
                <a:solidFill>
                  <a:srgbClr val="FF0000"/>
                </a:solidFill>
              </a:rPr>
              <a:t>hh.ru</a:t>
            </a:r>
            <a:r>
              <a:rPr lang="ru-RU" dirty="0">
                <a:solidFill>
                  <a:srgbClr val="002060"/>
                </a:solidFill>
              </a:rPr>
              <a:t>)» занимает лидирующие позиции среди ресурсов, работающих в сфере поиска работы. На сайте можно найти свыше 300 тысяч актуальных предложений по работе и более 13 миллионов резюме соискателей. Каждому соискателю предлагается возможность воспользоваться очень удобной поисковой системой, узнать о новостях на рынке труда, познакомиться с обновляемым каталогом зарплат, получить помощь специалиста в режиме онлайн, создать профессиональное резюме, а также узнать о всевозможных курсах обучения и повышения квалификации и посетить раздел исследований. </a:t>
            </a:r>
          </a:p>
          <a:p>
            <a:pPr marL="136525" indent="0">
              <a:buNone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3934" y="0"/>
            <a:ext cx="2038066" cy="173952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6B37B79-2523-4548-93AF-6FBF1FCC87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74" t="18640" r="17988" b="15072"/>
          <a:stretch/>
        </p:blipFill>
        <p:spPr>
          <a:xfrm>
            <a:off x="0" y="41373"/>
            <a:ext cx="1188438" cy="115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840603"/>
      </p:ext>
    </p:extLst>
  </p:cSld>
  <p:clrMapOvr>
    <a:masterClrMapping/>
  </p:clrMapOvr>
  <p:transition>
    <p:wedg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21649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accent4">
                    <a:lumMod val="50000"/>
                  </a:schemeClr>
                </a:solidFill>
                <a:effectLst/>
                <a:latin typeface="+mn-lt"/>
              </a:rPr>
              <a:t>RABOTA.RU</a:t>
            </a:r>
            <a:endParaRPr lang="ru-RU" dirty="0">
              <a:solidFill>
                <a:schemeClr val="accent4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1201003"/>
            <a:ext cx="10972800" cy="5107723"/>
          </a:xfrm>
        </p:spPr>
        <p:txBody>
          <a:bodyPr/>
          <a:lstStyle/>
          <a:p>
            <a:pPr marL="136525" indent="0" algn="just">
              <a:buNone/>
            </a:pPr>
            <a:r>
              <a:rPr lang="ru-RU" dirty="0">
                <a:solidFill>
                  <a:srgbClr val="002060"/>
                </a:solidFill>
              </a:rPr>
              <a:t>Сайт </a:t>
            </a:r>
            <a:r>
              <a:rPr lang="ru-RU" dirty="0">
                <a:solidFill>
                  <a:srgbClr val="FF0000"/>
                </a:solidFill>
              </a:rPr>
              <a:t>«</a:t>
            </a:r>
            <a:r>
              <a:rPr lang="ru-RU" b="1" dirty="0">
                <a:solidFill>
                  <a:srgbClr val="FF0000"/>
                </a:solidFill>
              </a:rPr>
              <a:t>Rabota.ru</a:t>
            </a:r>
            <a:r>
              <a:rPr lang="ru-RU" dirty="0">
                <a:solidFill>
                  <a:srgbClr val="FF0000"/>
                </a:solidFill>
              </a:rPr>
              <a:t>»</a:t>
            </a:r>
            <a:r>
              <a:rPr lang="ru-RU" dirty="0">
                <a:solidFill>
                  <a:srgbClr val="002060"/>
                </a:solidFill>
              </a:rPr>
              <a:t> является порталом, предлагающим соискателям свыше 180 тысяч предложений по работе в регионах РФ и странах бывшего СНГ, а работодателям – более 3 миллионов резюме. Поиск работы на этом сайте очень удобен, быстр и точен, а его специалисты находятся на связи 24 часа в сутки. Найти для себя работу здесь может и студент, и кладовщик, и менеджер, и руководитель, и специалист в какой-либо области.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26340"/>
            <a:ext cx="12192000" cy="263401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0893376-7EC8-45F0-B6CF-5CBC7366D0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74" t="18640" r="17988" b="15072"/>
          <a:stretch/>
        </p:blipFill>
        <p:spPr>
          <a:xfrm>
            <a:off x="0" y="41373"/>
            <a:ext cx="1188438" cy="115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2377"/>
      </p:ext>
    </p:extLst>
  </p:cSld>
  <p:clrMapOvr>
    <a:masterClrMapping/>
  </p:clrMapOvr>
  <p:transition>
    <p:wedg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762592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accent4">
                    <a:lumMod val="50000"/>
                  </a:schemeClr>
                </a:solidFill>
                <a:effectLst/>
                <a:latin typeface="+mn-lt"/>
              </a:rPr>
              <a:t>SUPERJOB.RU</a:t>
            </a:r>
            <a:endParaRPr lang="ru-RU" dirty="0">
              <a:solidFill>
                <a:schemeClr val="accent4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1241947"/>
            <a:ext cx="10972800" cy="5066780"/>
          </a:xfrm>
        </p:spPr>
        <p:txBody>
          <a:bodyPr/>
          <a:lstStyle/>
          <a:p>
            <a:pPr marL="136525" indent="0" algn="just">
              <a:buNone/>
            </a:pPr>
            <a:r>
              <a:rPr lang="ru-RU" dirty="0">
                <a:solidFill>
                  <a:srgbClr val="002060"/>
                </a:solidFill>
              </a:rPr>
              <a:t>В базе данных портала </a:t>
            </a:r>
            <a:r>
              <a:rPr lang="ru-RU" b="1" dirty="0">
                <a:solidFill>
                  <a:srgbClr val="FF0000"/>
                </a:solidFill>
              </a:rPr>
              <a:t>«Superjob.ru» </a:t>
            </a:r>
            <a:r>
              <a:rPr lang="ru-RU" dirty="0">
                <a:solidFill>
                  <a:srgbClr val="002060"/>
                </a:solidFill>
              </a:rPr>
              <a:t>представлено свыше 220 тысяч вакансий от компаний разного масштаба и формата, причём как от отечественных, так и от зарубежных. Но основным видом деятельности сайта является не только предоставление предложений по работе, но и полезных материалов и самой актуальной информации в области рынка труда, обзоров заработных плат, тесов по профориентации и даже помощи специалистов в составлении профессиональных резюме. Помимо этого, у соискателей есть возможность получить перечень кадровых агентств, узнать о различных тематических мероприятиях и найти курсы по обучению, повышению квалификации или профессиональной переподготовке.</a:t>
            </a:r>
          </a:p>
          <a:p>
            <a:pPr algn="just"/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84E4944-F3B7-4967-A873-4089BF0E4A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74" t="18640" r="17988" b="15072"/>
          <a:stretch/>
        </p:blipFill>
        <p:spPr>
          <a:xfrm>
            <a:off x="0" y="41373"/>
            <a:ext cx="1188438" cy="115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40271"/>
      </p:ext>
    </p:extLst>
  </p:cSld>
  <p:clrMapOvr>
    <a:masterClrMapping/>
  </p:clrMapOvr>
  <p:transition>
    <p:wedg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1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" id="{8AE53976-0000-4D20-AB11-23F136D013AF}" vid="{D922412E-07E6-4576-8C17-815E172D0F1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143</TotalTime>
  <Words>1306</Words>
  <Application>Microsoft Office PowerPoint</Application>
  <PresentationFormat>Широкоэкранный</PresentationFormat>
  <Paragraphs>50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1" baseType="lpstr">
      <vt:lpstr>Arial</vt:lpstr>
      <vt:lpstr>Book Antiqua</vt:lpstr>
      <vt:lpstr>Lucida Sans</vt:lpstr>
      <vt:lpstr>Times New Roman</vt:lpstr>
      <vt:lpstr>Wingdings</vt:lpstr>
      <vt:lpstr>Wingdings 2</vt:lpstr>
      <vt:lpstr>Wingdings 3</vt:lpstr>
      <vt:lpstr>Тема1</vt:lpstr>
      <vt:lpstr>Министерство Образования и Науки Челябинской области ГБНОУ «Образовательный комплекс «СМЕНА» ЦОПП Челябинской области  Базовый центр содействия трудоустройства выпускников Челябинской области ОБЛАСТНОЙ  ЦЕНТР ПРОФОРИЕНТАЦИИ СИСТЕМЫ ПРОФЕССИОНАЛЬНОГО ОБРАЗОВАНИЯ «ФОРМУЛА УСПЕХА»</vt:lpstr>
      <vt:lpstr>Актуальность поиска работы</vt:lpstr>
      <vt:lpstr>Основным методом поиска работы</vt:lpstr>
      <vt:lpstr>Однако особое внимание</vt:lpstr>
      <vt:lpstr>Презентация PowerPoint</vt:lpstr>
      <vt:lpstr>JOB.RU</vt:lpstr>
      <vt:lpstr>HEADHUNTER.RU</vt:lpstr>
      <vt:lpstr>RABOTA.RU</vt:lpstr>
      <vt:lpstr>SUPERJOB.RU</vt:lpstr>
      <vt:lpstr>ZARPLATA.RU</vt:lpstr>
      <vt:lpstr>ZARPLATA.RU</vt:lpstr>
      <vt:lpstr>RABOTA.MAIL.RU</vt:lpstr>
      <vt:lpstr>RABOTA.MAIL.RU</vt:lpstr>
      <vt:lpstr>FREE-LANCE.RU</vt:lpstr>
      <vt:lpstr>FREE-LANCE.RU</vt:lpstr>
      <vt:lpstr>VAKANT.RU</vt:lpstr>
      <vt:lpstr>Презентация PowerPoint</vt:lpstr>
      <vt:lpstr>GORODRABOT.RU</vt:lpstr>
      <vt:lpstr>GORODRABOT.RU</vt:lpstr>
      <vt:lpstr>PROHQ.RU</vt:lpstr>
      <vt:lpstr>AVITO.RU</vt:lpstr>
      <vt:lpstr>Презентация PowerPoint</vt:lpstr>
      <vt:lpstr>Министерство Образования и Науки Челябинской области ГБ НОУ «Образовательный комплекс «СМЕНА»  ОБЛАСТНОЙ  ЦЕНТР ПРОФОРИЕНТАЦИИ СИСТЕМЫ ПРОФЕССИОНАЛЬНОГО ОБРАЗОВАНИЯ «ФОРМУЛА УСПЕХА»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и Науки Челябинской области ГБ НОУ «Образовательный комплекс «СМЕНА»  ОБЛАСТНОЙ  ЦЕНТР ПРОФОРИЕНТАЦИИ СИСТЕМЫ ПРОФЕССИОНАЛЬНОГО ОБРАЗОВАНИЯ «ФОРМУЛА УСПЕХА»</dc:title>
  <dc:creator>xXx</dc:creator>
  <cp:lastModifiedBy>Polina Nichkova</cp:lastModifiedBy>
  <cp:revision>17</cp:revision>
  <dcterms:created xsi:type="dcterms:W3CDTF">2020-08-06T05:00:30Z</dcterms:created>
  <dcterms:modified xsi:type="dcterms:W3CDTF">2023-11-29T10:03:31Z</dcterms:modified>
</cp:coreProperties>
</file>