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8"/>
  </p:notesMasterIdLst>
  <p:sldIdLst>
    <p:sldId id="275" r:id="rId2"/>
    <p:sldId id="256" r:id="rId3"/>
    <p:sldId id="299" r:id="rId4"/>
    <p:sldId id="295" r:id="rId5"/>
    <p:sldId id="276" r:id="rId6"/>
    <p:sldId id="274" r:id="rId7"/>
    <p:sldId id="297" r:id="rId8"/>
    <p:sldId id="278" r:id="rId9"/>
    <p:sldId id="277" r:id="rId10"/>
    <p:sldId id="280" r:id="rId11"/>
    <p:sldId id="282" r:id="rId12"/>
    <p:sldId id="281" r:id="rId13"/>
    <p:sldId id="283" r:id="rId14"/>
    <p:sldId id="285" r:id="rId15"/>
    <p:sldId id="286" r:id="rId16"/>
    <p:sldId id="287" r:id="rId17"/>
    <p:sldId id="288" r:id="rId18"/>
    <p:sldId id="289" r:id="rId19"/>
    <p:sldId id="292" r:id="rId20"/>
    <p:sldId id="284" r:id="rId21"/>
    <p:sldId id="290" r:id="rId22"/>
    <p:sldId id="291" r:id="rId23"/>
    <p:sldId id="293" r:id="rId24"/>
    <p:sldId id="296" r:id="rId25"/>
    <p:sldId id="298" r:id="rId26"/>
    <p:sldId id="294" r:id="rId27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11" autoAdjust="0"/>
    <p:restoredTop sz="94673" autoAdjust="0"/>
  </p:normalViewPr>
  <p:slideViewPr>
    <p:cSldViewPr snapToGrid="0">
      <p:cViewPr varScale="1">
        <p:scale>
          <a:sx n="57" d="100"/>
          <a:sy n="57" d="100"/>
        </p:scale>
        <p:origin x="102" y="13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92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2" y="0"/>
            <a:ext cx="2972547" cy="49792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r">
              <a:defRPr sz="1200"/>
            </a:lvl1pPr>
          </a:lstStyle>
          <a:p>
            <a:fld id="{BEE0194A-D32B-43AE-AD04-EA91F3344007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9" tIns="45939" rIns="91879" bIns="45939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0" y="4786719"/>
            <a:ext cx="5487041" cy="3916550"/>
          </a:xfrm>
          <a:prstGeom prst="rect">
            <a:avLst/>
          </a:prstGeom>
        </p:spPr>
        <p:txBody>
          <a:bodyPr vert="horz" lIns="91879" tIns="45939" rIns="91879" bIns="4593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9354"/>
            <a:ext cx="2972547" cy="497921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2" y="9449354"/>
            <a:ext cx="2972547" cy="497921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r">
              <a:defRPr sz="1200"/>
            </a:lvl1pPr>
          </a:lstStyle>
          <a:p>
            <a:fld id="{C293EACF-1AE7-4AAA-8B2C-41F2872A5B2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517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136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7791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112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23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715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77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17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192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716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577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37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532" y="0"/>
            <a:ext cx="969293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1F12D-5D54-4B56-92D2-A3C4AA18992C}" type="datetimeFigureOut">
              <a:rPr lang="ru-RU" smtClean="0"/>
              <a:pPr/>
              <a:t>29.11.2023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E778D-A048-428D-A3EA-11CD24D9194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25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jpe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jpe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jpeg"/><Relationship Id="rId12" Type="http://schemas.openxmlformats.org/officeDocument/2006/relationships/image" Target="../media/image5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11" Type="http://schemas.openxmlformats.org/officeDocument/2006/relationships/image" Target="../media/image56.png"/><Relationship Id="rId5" Type="http://schemas.openxmlformats.org/officeDocument/2006/relationships/image" Target="../media/image50.jpeg"/><Relationship Id="rId10" Type="http://schemas.openxmlformats.org/officeDocument/2006/relationships/image" Target="../media/image55.png"/><Relationship Id="rId4" Type="http://schemas.openxmlformats.org/officeDocument/2006/relationships/image" Target="../media/image49.jpeg"/><Relationship Id="rId9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jpe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jpeg"/><Relationship Id="rId2" Type="http://schemas.openxmlformats.org/officeDocument/2006/relationships/image" Target="../media/image81.png"/><Relationship Id="rId16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image" Target="../media/image90.jpeg"/><Relationship Id="rId5" Type="http://schemas.openxmlformats.org/officeDocument/2006/relationships/image" Target="../media/image84.png"/><Relationship Id="rId15" Type="http://schemas.openxmlformats.org/officeDocument/2006/relationships/image" Target="../media/image94.jpe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107.jpe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09.png"/><Relationship Id="rId7" Type="http://schemas.openxmlformats.org/officeDocument/2006/relationships/image" Target="../media/image113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Relationship Id="rId9" Type="http://schemas.openxmlformats.org/officeDocument/2006/relationships/image" Target="../media/image11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chirt.usurt.ru/uploads/main/04q/5a420fe5681e1/%D0%9F%D0%A5.png" TargetMode="External"/><Relationship Id="rId3" Type="http://schemas.openxmlformats.org/officeDocument/2006/relationships/hyperlink" Target="https://chirt.usurt.ru/uploads/main/04q/5a420bcdd8567/%D0%AD%D0%A5.png" TargetMode="External"/><Relationship Id="rId7" Type="http://schemas.openxmlformats.org/officeDocument/2006/relationships/hyperlink" Target="https://chirt.usurt.ru/uploads/main/04q/5a420f977c34b/%D0%90%D0%A2%D0%9C.png" TargetMode="External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hirt.usurt.ru/uploads/main/04q/5a420dbe7f8b7/%D0%9E%D0%9F%D0%A3.png" TargetMode="External"/><Relationship Id="rId11" Type="http://schemas.openxmlformats.org/officeDocument/2006/relationships/image" Target="../media/image127.png"/><Relationship Id="rId5" Type="http://schemas.openxmlformats.org/officeDocument/2006/relationships/hyperlink" Target="https://chirt.usurt.ru/uploads/main/04q/5a420d6b0ec66/%D0%9F%D0%A1.png" TargetMode="External"/><Relationship Id="rId10" Type="http://schemas.openxmlformats.org/officeDocument/2006/relationships/image" Target="../media/image126.png"/><Relationship Id="rId4" Type="http://schemas.openxmlformats.org/officeDocument/2006/relationships/hyperlink" Target="https://chirt.usurt.ru/uploads/main/04q/5a420c23aa0d3/%D0%A2%D0%9F%D0%A1.png" TargetMode="External"/><Relationship Id="rId9" Type="http://schemas.openxmlformats.org/officeDocument/2006/relationships/image" Target="../media/image1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9.jpeg"/><Relationship Id="rId3" Type="http://schemas.openxmlformats.org/officeDocument/2006/relationships/image" Target="../media/image129.png"/><Relationship Id="rId7" Type="http://schemas.openxmlformats.org/officeDocument/2006/relationships/image" Target="../media/image133.png"/><Relationship Id="rId12" Type="http://schemas.openxmlformats.org/officeDocument/2006/relationships/image" Target="../media/image138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2.png"/><Relationship Id="rId11" Type="http://schemas.openxmlformats.org/officeDocument/2006/relationships/image" Target="../media/image137.png"/><Relationship Id="rId5" Type="http://schemas.openxmlformats.org/officeDocument/2006/relationships/image" Target="../media/image131.png"/><Relationship Id="rId10" Type="http://schemas.openxmlformats.org/officeDocument/2006/relationships/image" Target="../media/image136.png"/><Relationship Id="rId4" Type="http://schemas.openxmlformats.org/officeDocument/2006/relationships/image" Target="../media/image130.png"/><Relationship Id="rId9" Type="http://schemas.openxmlformats.org/officeDocument/2006/relationships/image" Target="../media/image13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3" Type="http://schemas.openxmlformats.org/officeDocument/2006/relationships/image" Target="../media/image141.png"/><Relationship Id="rId7" Type="http://schemas.openxmlformats.org/officeDocument/2006/relationships/image" Target="../media/image145.jpeg"/><Relationship Id="rId12" Type="http://schemas.openxmlformats.org/officeDocument/2006/relationships/image" Target="../media/image15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4.jpeg"/><Relationship Id="rId11" Type="http://schemas.openxmlformats.org/officeDocument/2006/relationships/image" Target="../media/image149.png"/><Relationship Id="rId5" Type="http://schemas.openxmlformats.org/officeDocument/2006/relationships/image" Target="../media/image143.png"/><Relationship Id="rId10" Type="http://schemas.openxmlformats.org/officeDocument/2006/relationships/image" Target="../media/image148.png"/><Relationship Id="rId4" Type="http://schemas.openxmlformats.org/officeDocument/2006/relationships/image" Target="../media/image142.png"/><Relationship Id="rId9" Type="http://schemas.openxmlformats.org/officeDocument/2006/relationships/image" Target="../media/image14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52.png"/><Relationship Id="rId7" Type="http://schemas.openxmlformats.org/officeDocument/2006/relationships/image" Target="../media/image156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5.png"/><Relationship Id="rId5" Type="http://schemas.openxmlformats.org/officeDocument/2006/relationships/image" Target="../media/image154.png"/><Relationship Id="rId10" Type="http://schemas.openxmlformats.org/officeDocument/2006/relationships/image" Target="../media/image159.png"/><Relationship Id="rId4" Type="http://schemas.openxmlformats.org/officeDocument/2006/relationships/image" Target="../media/image153.png"/><Relationship Id="rId9" Type="http://schemas.openxmlformats.org/officeDocument/2006/relationships/image" Target="../media/image15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13" Type="http://schemas.openxmlformats.org/officeDocument/2006/relationships/image" Target="../media/image171.png"/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12" Type="http://schemas.openxmlformats.org/officeDocument/2006/relationships/image" Target="../media/image170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4.png"/><Relationship Id="rId11" Type="http://schemas.openxmlformats.org/officeDocument/2006/relationships/image" Target="../media/image169.png"/><Relationship Id="rId5" Type="http://schemas.openxmlformats.org/officeDocument/2006/relationships/image" Target="../media/image163.png"/><Relationship Id="rId10" Type="http://schemas.openxmlformats.org/officeDocument/2006/relationships/image" Target="../media/image168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3" Type="http://schemas.openxmlformats.org/officeDocument/2006/relationships/image" Target="../media/image173.png"/><Relationship Id="rId7" Type="http://schemas.openxmlformats.org/officeDocument/2006/relationships/image" Target="../media/image177.jpe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6.png"/><Relationship Id="rId5" Type="http://schemas.openxmlformats.org/officeDocument/2006/relationships/image" Target="../media/image175.png"/><Relationship Id="rId10" Type="http://schemas.openxmlformats.org/officeDocument/2006/relationships/image" Target="../media/image180.jpeg"/><Relationship Id="rId4" Type="http://schemas.openxmlformats.org/officeDocument/2006/relationships/image" Target="../media/image174.png"/><Relationship Id="rId9" Type="http://schemas.openxmlformats.org/officeDocument/2006/relationships/image" Target="../media/image17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rpo.ru/atlas-professij" TargetMode="External"/><Relationship Id="rId2" Type="http://schemas.openxmlformats.org/officeDocument/2006/relationships/hyperlink" Target="https://vk.com/club173311418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mailto:Dumsmena2@mail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67441" y="3329194"/>
            <a:ext cx="9144000" cy="1010881"/>
          </a:xfrm>
        </p:spPr>
        <p:txBody>
          <a:bodyPr>
            <a:noAutofit/>
          </a:bodyPr>
          <a:lstStyle/>
          <a:p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ПРОФЕССИОНАЛЬНЫЕ ОБРАЗОВАТЕЛЬНЫЕ ОРГАНИЗАЦИИ </a:t>
            </a:r>
            <a:b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ЧЕЛЯБИНСКА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03022" y="93891"/>
            <a:ext cx="913271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ctr">
              <a:buClr>
                <a:schemeClr val="accent1"/>
              </a:buClr>
              <a:buSzPct val="80000"/>
              <a:defRPr/>
            </a:pPr>
            <a:r>
              <a:rPr lang="ru-RU" b="1" dirty="0">
                <a:solidFill>
                  <a:srgbClr val="002060"/>
                </a:solidFill>
                <a:cs typeface="Arial" panose="020B0604020202020204" pitchFamily="34" charset="0"/>
              </a:rPr>
              <a:t>Министерство Образования и Науки Челябинской области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cs typeface="Arial" panose="020B0604020202020204" pitchFamily="34" charset="0"/>
              </a:rPr>
              <a:t>ГБ НОУ «Образовательный комплекс «СМЕНА»</a:t>
            </a:r>
            <a:r>
              <a:rPr lang="ru-RU" b="1" dirty="0">
                <a:solidFill>
                  <a:schemeClr val="accent2"/>
                </a:solidFill>
              </a:rPr>
              <a:t> </a:t>
            </a:r>
            <a:endParaRPr lang="en-US" b="1" dirty="0">
              <a:solidFill>
                <a:schemeClr val="accent2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chemeClr val="accent2"/>
                </a:solidFill>
              </a:rPr>
              <a:t>ОБЛАСТНОЙ  ЦЕНТР ПРОФОРИЕНТАЦИИ</a:t>
            </a:r>
            <a:endParaRPr lang="en-US" b="1" dirty="0">
              <a:solidFill>
                <a:schemeClr val="accent2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chemeClr val="accent2"/>
                </a:solidFill>
              </a:rPr>
              <a:t>СИСТЕМЫ ПРОФЕССИОНАЛЬНОГО ОБРАЗОВАНИЯ</a:t>
            </a:r>
          </a:p>
          <a:p>
            <a:pPr algn="ctr">
              <a:defRPr/>
            </a:pPr>
            <a:r>
              <a:rPr lang="ru-RU" b="1" dirty="0">
                <a:solidFill>
                  <a:srgbClr val="FF0000"/>
                </a:solidFill>
              </a:rPr>
              <a:t>«ФОРМУЛА УСПЕХА»</a:t>
            </a:r>
          </a:p>
        </p:txBody>
      </p:sp>
      <p:pic>
        <p:nvPicPr>
          <p:cNvPr id="5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441" y="194558"/>
            <a:ext cx="1165545" cy="1002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238" y="254704"/>
            <a:ext cx="1467216" cy="941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/>
          <a:srcRect l="41018" t="65072" r="41945" b="13580"/>
          <a:stretch/>
        </p:blipFill>
        <p:spPr>
          <a:xfrm>
            <a:off x="194965" y="1457816"/>
            <a:ext cx="3283346" cy="23140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/>
          <a:srcRect l="60093" t="33745" r="22222" b="42551"/>
          <a:stretch/>
        </p:blipFill>
        <p:spPr>
          <a:xfrm>
            <a:off x="8484578" y="4115860"/>
            <a:ext cx="3340266" cy="2518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97998B-0528-41A7-9AE1-8992E5A3B8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574" t="18640" r="17988" b="15072"/>
          <a:stretch/>
        </p:blipFill>
        <p:spPr>
          <a:xfrm>
            <a:off x="127232" y="44196"/>
            <a:ext cx="1188438" cy="11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237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ыноска со стрелкой вниз 6"/>
          <p:cNvSpPr/>
          <p:nvPr/>
        </p:nvSpPr>
        <p:spPr>
          <a:xfrm>
            <a:off x="4401051" y="2298008"/>
            <a:ext cx="3533427" cy="1426542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35969" y="590160"/>
            <a:ext cx="5516901" cy="670071"/>
          </a:xfrm>
          <a:prstGeom prst="round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Профессиональное образование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 rot="10800000" flipV="1">
            <a:off x="4426450" y="2286000"/>
            <a:ext cx="3541331" cy="359293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КОЛЛЕДЖИ</a:t>
            </a:r>
          </a:p>
        </p:txBody>
      </p:sp>
      <p:sp>
        <p:nvSpPr>
          <p:cNvPr id="23" name="Выноска со стрелкой вниз 22"/>
          <p:cNvSpPr/>
          <p:nvPr/>
        </p:nvSpPr>
        <p:spPr>
          <a:xfrm>
            <a:off x="8361119" y="2098636"/>
            <a:ext cx="3698794" cy="2036722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скругленными противолежащими углами 12"/>
          <p:cNvSpPr/>
          <p:nvPr/>
        </p:nvSpPr>
        <p:spPr>
          <a:xfrm>
            <a:off x="8450656" y="2213364"/>
            <a:ext cx="3519715" cy="30174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ИНСТИТУТЫ</a:t>
            </a: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8462745" y="2577922"/>
            <a:ext cx="3495539" cy="29295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УНИВЕРСИТЕТЫ</a:t>
            </a: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4401051" y="2724400"/>
            <a:ext cx="3566731" cy="416381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ТЕХНИКУМЫ</a:t>
            </a:r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8456702" y="2934312"/>
            <a:ext cx="3507627" cy="327719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АКАДЕМИИ</a:t>
            </a:r>
          </a:p>
        </p:txBody>
      </p:sp>
      <p:sp>
        <p:nvSpPr>
          <p:cNvPr id="19" name="Shape 18"/>
          <p:cNvSpPr/>
          <p:nvPr/>
        </p:nvSpPr>
        <p:spPr>
          <a:xfrm rot="15175129" flipH="1" flipV="1">
            <a:off x="10763702" y="1051025"/>
            <a:ext cx="544124" cy="322027"/>
          </a:xfrm>
          <a:prstGeom prst="swooshArrow">
            <a:avLst>
              <a:gd name="adj1" fmla="val 25000"/>
              <a:gd name="adj2" fmla="val 25000"/>
            </a:avLst>
          </a:prstGeom>
          <a:solidFill>
            <a:srgbClr val="FFC000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Shape 20"/>
          <p:cNvSpPr/>
          <p:nvPr/>
        </p:nvSpPr>
        <p:spPr>
          <a:xfrm rot="16559001" flipH="1">
            <a:off x="4935664" y="1041409"/>
            <a:ext cx="502058" cy="393763"/>
          </a:xfrm>
          <a:prstGeom prst="swooshArrow">
            <a:avLst>
              <a:gd name="adj1" fmla="val 25000"/>
              <a:gd name="adj2" fmla="val 25000"/>
            </a:avLst>
          </a:prstGeom>
          <a:solidFill>
            <a:srgbClr val="FFC000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Скругленный прямоугольник 2"/>
          <p:cNvSpPr/>
          <p:nvPr/>
        </p:nvSpPr>
        <p:spPr>
          <a:xfrm>
            <a:off x="4360421" y="3724551"/>
            <a:ext cx="3574057" cy="9994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002060"/>
                </a:solidFill>
              </a:rPr>
              <a:t>Средний балл аттестата +</a:t>
            </a:r>
          </a:p>
          <a:p>
            <a:pPr algn="ctr"/>
            <a:r>
              <a:rPr lang="ru-RU" b="1" i="1" dirty="0">
                <a:solidFill>
                  <a:srgbClr val="002060"/>
                </a:solidFill>
              </a:rPr>
              <a:t>профессиональный отбор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479572" y="3709282"/>
            <a:ext cx="3505185" cy="100475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002060"/>
                </a:solidFill>
              </a:rPr>
              <a:t>Результаты ЕГЭ +</a:t>
            </a:r>
          </a:p>
          <a:p>
            <a:pPr algn="ctr"/>
            <a:r>
              <a:rPr lang="ru-RU" b="1" i="1" dirty="0">
                <a:solidFill>
                  <a:srgbClr val="002060"/>
                </a:solidFill>
              </a:rPr>
              <a:t>профессиональный отбор</a:t>
            </a:r>
          </a:p>
        </p:txBody>
      </p:sp>
      <p:pic>
        <p:nvPicPr>
          <p:cNvPr id="1026" name="Picture 2" descr="https://sun3-13.userapi.com/ZSaOi9YtyH8EqBOCAM4ymZSVopsFG_nO130kZw/DK5FOyAVl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848" y="3949364"/>
            <a:ext cx="1994378" cy="2882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sun3-13.userapi.com/0cR3NPZI3Bzv7henXpVuFdX4iPzY-q-MLD2sKw/ZfsW4lzhrC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61" y="1046009"/>
            <a:ext cx="3834153" cy="2832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3-12.userapi.com/HKD20089AfSoQVjUws7jezp7FTsUgjsu1blbjg/gOn63lfG5b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215" y="4829363"/>
            <a:ext cx="3081416" cy="19167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sun3-11.userapi.com/3JZ8zE4k0Pc1HCIhzmOcuh4ZuqfnPc0jDJAM2w/qMxVfiE4mt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637" y="4829363"/>
            <a:ext cx="2788359" cy="1923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84200" y="0"/>
            <a:ext cx="11137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Структура профессионального образования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426452" y="1467431"/>
            <a:ext cx="3300872" cy="777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Среднее профессиональное образование (СПО)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479572" y="1438777"/>
            <a:ext cx="3478711" cy="604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Высшее профессиональное образование (ВПО)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797998B-0528-41A7-9AE1-8992E5A3B86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574" t="18640" r="17988" b="15072"/>
          <a:stretch/>
        </p:blipFill>
        <p:spPr>
          <a:xfrm>
            <a:off x="49092" y="25972"/>
            <a:ext cx="1188438" cy="11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459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0038" y="49591"/>
            <a:ext cx="6027314" cy="1251175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  <a:latin typeface="Arial Black" pitchFamily="34" charset="0"/>
              </a:rPr>
              <a:t>Формула выбора профессии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41254" y="1432410"/>
            <a:ext cx="5536098" cy="54255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19669"/>
            <a:ext cx="6441254" cy="5602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6764" y="4890388"/>
            <a:ext cx="4104490" cy="19676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443E28F-2B20-460D-9103-B11241DF24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574" t="18640" r="17988" b="15072"/>
          <a:stretch/>
        </p:blipFill>
        <p:spPr>
          <a:xfrm>
            <a:off x="49092" y="25972"/>
            <a:ext cx="1188438" cy="11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55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8792470" y="13588"/>
            <a:ext cx="3289300" cy="3238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Более подробная информация о ПОО, профессиях и специальностях среднего профессионального образования  в «Атласе профессий», на сайте ГБУ ДПО ЧИРПО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41729" t="47866" r="43079" b="23688"/>
          <a:stretch/>
        </p:blipFill>
        <p:spPr>
          <a:xfrm>
            <a:off x="5008680" y="861501"/>
            <a:ext cx="3356457" cy="2893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l="21463" t="29646" r="22526" b="13759"/>
          <a:stretch/>
        </p:blipFill>
        <p:spPr>
          <a:xfrm>
            <a:off x="1" y="3687577"/>
            <a:ext cx="5092700" cy="317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/>
          <a:srcRect l="21942" t="19291" r="20053" b="5532"/>
          <a:stretch/>
        </p:blipFill>
        <p:spPr>
          <a:xfrm>
            <a:off x="7897536" y="3724087"/>
            <a:ext cx="4294464" cy="3133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https://adukar.by/images/photo/ucheba-v-ptu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700" y="3866060"/>
            <a:ext cx="2804836" cy="1582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mg3.olx.uz/images_olxuz/29510738_1_1000x700_tikuv-tsehlarini-hamkorlikka-taklif-etamiz-tashkent_rev00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4" b="7139"/>
          <a:stretch/>
        </p:blipFill>
        <p:spPr bwMode="auto">
          <a:xfrm>
            <a:off x="5092699" y="5393460"/>
            <a:ext cx="2668411" cy="157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8281115" y="3116997"/>
            <a:ext cx="3910885" cy="637594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02060"/>
                </a:solidFill>
              </a:rPr>
              <a:t>http://www.chirpo.ru/atlas-professij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4200" y="0"/>
            <a:ext cx="8648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Профессиональные образовательные организации Челябинской области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2236" y="830997"/>
            <a:ext cx="4876800" cy="2286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Челябинской области: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44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государственных ПОО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негосударственных ПОО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подведомственных ВУЗам ПОО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ВСЕГО: 64 ПОО СПО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2175367" y="3209551"/>
            <a:ext cx="521594" cy="469900"/>
          </a:xfrm>
          <a:prstGeom prst="downArrow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CFD0548-5F95-4102-AC30-82552242E0D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7574" t="18640" r="17988" b="15072"/>
          <a:stretch/>
        </p:blipFill>
        <p:spPr>
          <a:xfrm>
            <a:off x="49092" y="25972"/>
            <a:ext cx="712908" cy="69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21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22963" t="15967" r="33889" b="46502"/>
          <a:stretch/>
        </p:blipFill>
        <p:spPr>
          <a:xfrm>
            <a:off x="6927916" y="2963184"/>
            <a:ext cx="4868386" cy="23819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l="21389" t="12674" r="21389" b="7820"/>
          <a:stretch/>
        </p:blipFill>
        <p:spPr>
          <a:xfrm>
            <a:off x="169333" y="1207910"/>
            <a:ext cx="6561799" cy="5161379"/>
          </a:xfrm>
          <a:prstGeom prst="rect">
            <a:avLst/>
          </a:prstGeom>
        </p:spPr>
      </p:pic>
      <p:pic>
        <p:nvPicPr>
          <p:cNvPr id="1028" name="Picture 4" descr="https://egov-buryatia.ru/upload/iblock/501/5014a4eee6a8a667619038bd454550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827" y="5385274"/>
            <a:ext cx="2082131" cy="1389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vatars.mds.yandex.net/get-zen_doc/1538903/pub_5cb8f855f05a4b00af1d0cd7_5cb9fc2327691900b333490d/scale_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464" y="5483212"/>
            <a:ext cx="1941689" cy="1291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2100" y="1"/>
            <a:ext cx="11899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Атлас профессий и специальностей, по которым ведется подготовка в организациях среднего профессионального образования Челябинской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927916" y="1170452"/>
            <a:ext cx="5067300" cy="1752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Удобный инструмент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показывающий группы специальностей, квалификацию, ПОО – где обучают, и  сайт.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1034997-5560-4C8E-914C-BF23E4A99CB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574" t="18640" r="17988" b="15072"/>
          <a:stretch/>
        </p:blipFill>
        <p:spPr>
          <a:xfrm>
            <a:off x="49092" y="25972"/>
            <a:ext cx="846342" cy="82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2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22739" t="45674" r="20851" b="12199"/>
          <a:stretch/>
        </p:blipFill>
        <p:spPr>
          <a:xfrm>
            <a:off x="201285" y="1142999"/>
            <a:ext cx="11601357" cy="4686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803068" y="2181751"/>
            <a:ext cx="2928027" cy="49976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образование  </a:t>
            </a:r>
          </a:p>
          <a:p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Преподавание в начальных классах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77000" y="1021405"/>
            <a:ext cx="5715000" cy="1061395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перевозок и управление на транспорте (по видам)</a:t>
            </a:r>
          </a:p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Техническое обслуживание и ремонт двигателей, систем и агрегатов автомобилей</a:t>
            </a:r>
          </a:p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Строительство и эксплуатация автомобильных дорог и аэродромов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8659" y="5867400"/>
            <a:ext cx="4067341" cy="825500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rgbClr val="002060"/>
              </a:solidFill>
            </a:endParaRPr>
          </a:p>
          <a:p>
            <a:r>
              <a:rPr lang="ru-RU"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Техническая эксплуатация гидравлических машин, гидроприводов и гидропневмоавтоматики</a:t>
            </a:r>
          </a:p>
          <a:p>
            <a:r>
              <a:rPr lang="ru-RU"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и судебное администрирование</a:t>
            </a:r>
          </a:p>
          <a:p>
            <a:r>
              <a:rPr lang="ru-RU"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Финансы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76739" y="5935460"/>
            <a:ext cx="4781761" cy="856036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Строительство и эксплуатация зданий и сооружений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Архитектура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Водоснабжение и водоотведение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Садово-парковое и ландшафтное строительство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51512" y="107005"/>
            <a:ext cx="5725905" cy="856036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2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Поварское и кондитерское дело</a:t>
            </a:r>
          </a:p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и обслуживание в общественном питании</a:t>
            </a:r>
          </a:p>
          <a:p>
            <a:pPr>
              <a:lnSpc>
                <a:spcPct val="150000"/>
              </a:lnSpc>
            </a:pPr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Товароведение и качества потребительских товаров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903053" y="3092931"/>
            <a:ext cx="3828042" cy="544455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rgbClr val="002060"/>
              </a:solidFill>
            </a:endParaRPr>
          </a:p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Конструирование, моделирование и технология швейных изделий    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текстильных изделий (по видам)</a:t>
            </a:r>
          </a:p>
          <a:p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13" name="Shape 12"/>
          <p:cNvSpPr/>
          <p:nvPr/>
        </p:nvSpPr>
        <p:spPr>
          <a:xfrm rot="6578937" flipH="1">
            <a:off x="5555835" y="771510"/>
            <a:ext cx="538021" cy="1543470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Shape 13"/>
          <p:cNvSpPr/>
          <p:nvPr/>
        </p:nvSpPr>
        <p:spPr>
          <a:xfrm rot="6578937" flipH="1">
            <a:off x="5300789" y="1073607"/>
            <a:ext cx="1172414" cy="655081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Shape 14"/>
          <p:cNvSpPr/>
          <p:nvPr/>
        </p:nvSpPr>
        <p:spPr>
          <a:xfrm rot="10633501" flipH="1" flipV="1">
            <a:off x="3514365" y="2395995"/>
            <a:ext cx="3272453" cy="750549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Shape 15"/>
          <p:cNvSpPr/>
          <p:nvPr/>
        </p:nvSpPr>
        <p:spPr>
          <a:xfrm rot="13963039" flipH="1" flipV="1">
            <a:off x="3850661" y="5559145"/>
            <a:ext cx="588215" cy="424990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Shape 17"/>
          <p:cNvSpPr/>
          <p:nvPr/>
        </p:nvSpPr>
        <p:spPr>
          <a:xfrm rot="12762155" flipH="1" flipV="1">
            <a:off x="4596854" y="5379073"/>
            <a:ext cx="1688466" cy="521657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Shape 18"/>
          <p:cNvSpPr/>
          <p:nvPr/>
        </p:nvSpPr>
        <p:spPr>
          <a:xfrm rot="8514967" flipH="1">
            <a:off x="5148564" y="3628402"/>
            <a:ext cx="1575098" cy="80450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Скругленный прямоугольник 19"/>
          <p:cNvSpPr/>
          <p:nvPr/>
        </p:nvSpPr>
        <p:spPr>
          <a:xfrm>
            <a:off x="6489775" y="4546439"/>
            <a:ext cx="3101619" cy="1194981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5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Электроснабжение (по отраслям)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Электрические станции, сети и системы</a:t>
            </a:r>
          </a:p>
          <a:p>
            <a:r>
              <a:rPr lang="ru-RU" sz="115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Монтаж, наладка и эксплуатация электрооборудования промышленных и гражданских зданий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22" name="Shape 21"/>
          <p:cNvSpPr/>
          <p:nvPr/>
        </p:nvSpPr>
        <p:spPr>
          <a:xfrm rot="12598535" flipH="1" flipV="1">
            <a:off x="4398331" y="4508267"/>
            <a:ext cx="2233215" cy="589589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TextBox 16"/>
          <p:cNvSpPr txBox="1"/>
          <p:nvPr/>
        </p:nvSpPr>
        <p:spPr>
          <a:xfrm>
            <a:off x="241300" y="0"/>
            <a:ext cx="5778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Обратите внимание на профиль ПОО, при выборе</a:t>
            </a:r>
          </a:p>
          <a:p>
            <a:pPr algn="ctr"/>
            <a:r>
              <a:rPr lang="ru-RU" sz="2400" dirty="0">
                <a:latin typeface="Arial Black" pitchFamily="34" charset="0"/>
              </a:rPr>
              <a:t>В качестве примера: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B278926-C991-487A-98FE-8A09C4A57C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74" t="18640" r="17988" b="15072"/>
          <a:stretch/>
        </p:blipFill>
        <p:spPr>
          <a:xfrm>
            <a:off x="89977" y="489968"/>
            <a:ext cx="449212" cy="43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365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3148" t="12838" r="13981" b="6009"/>
          <a:stretch/>
        </p:blipFill>
        <p:spPr>
          <a:xfrm>
            <a:off x="0" y="723071"/>
            <a:ext cx="4613376" cy="28899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48704" t="34074" r="17500" b="19671"/>
          <a:stretch/>
        </p:blipFill>
        <p:spPr>
          <a:xfrm>
            <a:off x="2754488" y="1145065"/>
            <a:ext cx="3144403" cy="24207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23519" t="15638" r="24630" b="5021"/>
          <a:stretch/>
        </p:blipFill>
        <p:spPr>
          <a:xfrm>
            <a:off x="6163732" y="757784"/>
            <a:ext cx="4402667" cy="37894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23797" t="28312" r="25832" b="6502"/>
          <a:stretch/>
        </p:blipFill>
        <p:spPr>
          <a:xfrm>
            <a:off x="7673801" y="2622427"/>
            <a:ext cx="4346220" cy="31637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/>
          <a:srcRect l="23796" t="16955" r="25093" b="5679"/>
          <a:stretch/>
        </p:blipFill>
        <p:spPr>
          <a:xfrm>
            <a:off x="385159" y="3746500"/>
            <a:ext cx="3913679" cy="3111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/>
          <a:srcRect l="23981" t="20083" r="28889" b="14403"/>
          <a:stretch/>
        </p:blipFill>
        <p:spPr>
          <a:xfrm>
            <a:off x="2754488" y="3953106"/>
            <a:ext cx="3518535" cy="2751232"/>
          </a:xfrm>
          <a:prstGeom prst="rect">
            <a:avLst/>
          </a:prstGeom>
        </p:spPr>
      </p:pic>
      <p:cxnSp>
        <p:nvCxnSpPr>
          <p:cNvPr id="13" name="Скругленная соединительная линия 12"/>
          <p:cNvCxnSpPr/>
          <p:nvPr/>
        </p:nvCxnSpPr>
        <p:spPr>
          <a:xfrm rot="5400000">
            <a:off x="3214503" y="1715689"/>
            <a:ext cx="3862993" cy="1638613"/>
          </a:xfrm>
          <a:prstGeom prst="curvedConnector3">
            <a:avLst>
              <a:gd name="adj1" fmla="val 77085"/>
            </a:avLst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Скругленная соединительная линия 23"/>
          <p:cNvCxnSpPr/>
          <p:nvPr/>
        </p:nvCxnSpPr>
        <p:spPr>
          <a:xfrm rot="10800000" flipV="1">
            <a:off x="3345295" y="603498"/>
            <a:ext cx="2553597" cy="623793"/>
          </a:xfrm>
          <a:prstGeom prst="curvedConnector3">
            <a:avLst>
              <a:gd name="adj1" fmla="val 50000"/>
            </a:avLst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кругленная соединительная линия 29"/>
          <p:cNvCxnSpPr/>
          <p:nvPr/>
        </p:nvCxnSpPr>
        <p:spPr>
          <a:xfrm>
            <a:off x="5952606" y="616199"/>
            <a:ext cx="3902594" cy="2139701"/>
          </a:xfrm>
          <a:prstGeom prst="curvedConnector3">
            <a:avLst>
              <a:gd name="adj1" fmla="val 50000"/>
            </a:avLst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058794" y="5595384"/>
            <a:ext cx="5802648" cy="106182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100" dirty="0">
                <a:solidFill>
                  <a:srgbClr val="C00000"/>
                </a:solidFill>
                <a:latin typeface="Arial Black" pitchFamily="34" charset="0"/>
              </a:rPr>
              <a:t>Вся необходимая информация об условиях поступления во вкладке</a:t>
            </a:r>
          </a:p>
          <a:p>
            <a:pPr algn="ctr"/>
            <a:r>
              <a:rPr lang="ru-RU" sz="2100" dirty="0">
                <a:solidFill>
                  <a:srgbClr val="C00000"/>
                </a:solidFill>
                <a:latin typeface="Arial Black" pitchFamily="34" charset="0"/>
              </a:rPr>
              <a:t>«Абитуриент»/«Приёмная комиссия»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4000" y="0"/>
            <a:ext cx="1193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Каждая профессиональная образовательная организация имеет сайт в сети Интернет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857F733-F0CB-40C4-BE54-3342037E88E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7574" t="18640" r="17988" b="15072"/>
          <a:stretch/>
        </p:blipFill>
        <p:spPr>
          <a:xfrm>
            <a:off x="11173679" y="1571356"/>
            <a:ext cx="846342" cy="82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0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7689" t="18491" r="19835" b="13836"/>
          <a:stretch/>
        </p:blipFill>
        <p:spPr>
          <a:xfrm>
            <a:off x="94892" y="86265"/>
            <a:ext cx="5486400" cy="33427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18114" t="28805" r="20613" b="37736"/>
          <a:stretch/>
        </p:blipFill>
        <p:spPr>
          <a:xfrm>
            <a:off x="2109160" y="1207697"/>
            <a:ext cx="6944264" cy="21329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8985" t="13208" r="7665" b="23900"/>
          <a:stretch/>
        </p:blipFill>
        <p:spPr>
          <a:xfrm>
            <a:off x="5802021" y="3315898"/>
            <a:ext cx="6389979" cy="29502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32477" t="14843" r="38090" b="24402"/>
          <a:stretch/>
        </p:blipFill>
        <p:spPr>
          <a:xfrm>
            <a:off x="9163623" y="35202"/>
            <a:ext cx="2923070" cy="3393854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94889" y="3498066"/>
            <a:ext cx="3830127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Теплоснабжение и теплотехническое оборудование</a:t>
            </a:r>
            <a:br>
              <a:rPr lang="ru-RU" sz="1200" b="1" dirty="0">
                <a:solidFill>
                  <a:srgbClr val="FF0000"/>
                </a:solidFill>
              </a:rPr>
            </a:br>
            <a:r>
              <a:rPr lang="ru-RU" sz="1200" b="1" dirty="0">
                <a:solidFill>
                  <a:srgbClr val="FF0000"/>
                </a:solidFill>
              </a:rPr>
              <a:t>основное общее образование, базовая подготовка Бюджет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90106" y="349369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3,35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92733" y="349369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4,24</a:t>
            </a:r>
          </a:p>
        </p:txBody>
      </p:sp>
      <p:sp>
        <p:nvSpPr>
          <p:cNvPr id="10" name="Нашивка 9"/>
          <p:cNvSpPr/>
          <p:nvPr/>
        </p:nvSpPr>
        <p:spPr>
          <a:xfrm>
            <a:off x="4640672" y="3640347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4888" y="4188179"/>
            <a:ext cx="3830127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Электрические станции, сети и системы</a:t>
            </a:r>
          </a:p>
          <a:p>
            <a:pPr algn="ctr"/>
            <a:r>
              <a:rPr lang="ru-RU" sz="1200" b="1" dirty="0">
                <a:solidFill>
                  <a:srgbClr val="FF0000"/>
                </a:solidFill>
              </a:rPr>
              <a:t>основное общее образование, базовая подготовка Бюджет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4888" y="4841856"/>
            <a:ext cx="3830127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Земельно-имущественные отношения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4888" y="5495195"/>
            <a:ext cx="3830127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Сетевое и системное администрирование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8845" y="6148703"/>
            <a:ext cx="3830127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Информационные системы и программирование (программист)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990105" y="4188179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3,18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90104" y="4873924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4,22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984016" y="5527601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3,40</a:t>
            </a:r>
          </a:p>
        </p:txBody>
      </p:sp>
      <p:sp>
        <p:nvSpPr>
          <p:cNvPr id="19" name="Нашивка 18"/>
          <p:cNvSpPr/>
          <p:nvPr/>
        </p:nvSpPr>
        <p:spPr>
          <a:xfrm>
            <a:off x="4647436" y="4323935"/>
            <a:ext cx="310551" cy="349589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>
            <a:off x="4661916" y="5012422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>
            <a:off x="4654287" y="5674250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>
            <a:off x="4654287" y="6327927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16988" y="618127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4,80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010898" y="5522040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4,24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024902" y="4845550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4,71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016987" y="4161421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4,61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995414" y="6196092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689600" y="0"/>
            <a:ext cx="353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02300" y="62357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2971296" y="0"/>
            <a:ext cx="3095675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ЧЭНК им. С.М. Кирова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5569" y="2867096"/>
            <a:ext cx="2140755" cy="5348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Средний балл аттестата</a:t>
            </a:r>
          </a:p>
        </p:txBody>
      </p:sp>
    </p:spTree>
    <p:extLst>
      <p:ext uri="{BB962C8B-B14F-4D97-AF65-F5344CB8AC3E}">
        <p14:creationId xmlns:p14="http://schemas.microsoft.com/office/powerpoint/2010/main" val="56722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7689" t="12578" r="18207" b="4906"/>
          <a:stretch/>
        </p:blipFill>
        <p:spPr>
          <a:xfrm>
            <a:off x="138023" y="120771"/>
            <a:ext cx="5279366" cy="3822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18675" t="21231" r="20242" b="5527"/>
          <a:stretch/>
        </p:blipFill>
        <p:spPr>
          <a:xfrm>
            <a:off x="4896929" y="832929"/>
            <a:ext cx="3942272" cy="2681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18608" t="33711" r="20472" b="24151"/>
          <a:stretch/>
        </p:blipFill>
        <p:spPr>
          <a:xfrm>
            <a:off x="6154298" y="1974011"/>
            <a:ext cx="5300740" cy="206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17857" t="35301" r="19000" b="7174"/>
          <a:stretch/>
        </p:blipFill>
        <p:spPr>
          <a:xfrm>
            <a:off x="7733868" y="2751762"/>
            <a:ext cx="4458132" cy="2284541"/>
          </a:xfrm>
          <a:prstGeom prst="rect">
            <a:avLst/>
          </a:prstGeom>
        </p:spPr>
      </p:pic>
      <p:pic>
        <p:nvPicPr>
          <p:cNvPr id="4098" name="Picture 2" descr="https://i8.photo.2gis.com/images/geo/15/2111062338559368_42f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816" y="222371"/>
            <a:ext cx="2137758" cy="1603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/>
          <a:srcRect l="24096" t="23405" r="57473" b="69078"/>
          <a:stretch/>
        </p:blipFill>
        <p:spPr>
          <a:xfrm>
            <a:off x="74792" y="4145456"/>
            <a:ext cx="2247091" cy="515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/>
          <a:srcRect l="22261" t="52766" r="55638" b="40851"/>
          <a:stretch/>
        </p:blipFill>
        <p:spPr>
          <a:xfrm>
            <a:off x="74790" y="5337771"/>
            <a:ext cx="2247091" cy="4377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9" cstate="print"/>
          <a:srcRect l="23458" t="56595" r="56037" b="37554"/>
          <a:stretch/>
        </p:blipFill>
        <p:spPr>
          <a:xfrm>
            <a:off x="74790" y="6344992"/>
            <a:ext cx="2247091" cy="4012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0" cstate="print"/>
          <a:srcRect l="24415" t="63972" r="58191" b="29220"/>
          <a:stretch/>
        </p:blipFill>
        <p:spPr>
          <a:xfrm>
            <a:off x="92481" y="4755309"/>
            <a:ext cx="2229400" cy="4669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1" cstate="print"/>
          <a:srcRect l="22898" t="50497" r="55958" b="44397"/>
          <a:stretch/>
        </p:blipFill>
        <p:spPr>
          <a:xfrm>
            <a:off x="74790" y="5879261"/>
            <a:ext cx="2247091" cy="3501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424" y="5501222"/>
            <a:ext cx="2035166" cy="1356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820" y="4914235"/>
            <a:ext cx="2092688" cy="1395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305" y="4018233"/>
            <a:ext cx="1979307" cy="1319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109" y="4208910"/>
            <a:ext cx="1654970" cy="2482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5537200" y="0"/>
            <a:ext cx="396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98360" y="5847695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85812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ЮУрГТК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22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9811" t="16478" r="20684" b="18616"/>
          <a:stretch/>
        </p:blipFill>
        <p:spPr>
          <a:xfrm>
            <a:off x="198408" y="120770"/>
            <a:ext cx="5011948" cy="3075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35095" t="28427" r="29387" b="41384"/>
          <a:stretch/>
        </p:blipFill>
        <p:spPr>
          <a:xfrm>
            <a:off x="2156603" y="1380227"/>
            <a:ext cx="4330460" cy="2070339"/>
          </a:xfrm>
          <a:prstGeom prst="rect">
            <a:avLst/>
          </a:prstGeom>
        </p:spPr>
      </p:pic>
      <p:pic>
        <p:nvPicPr>
          <p:cNvPr id="5122" name="Picture 2" descr="https://sun9-62.userapi.com/c855428/v855428598/17ccdf/3Rnl6LhTBY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040" y="2335002"/>
            <a:ext cx="2974837" cy="2231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sun9-64.userapi.com/c856124/v856124598/17e8d5/pAQvatjCdB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647" y="444316"/>
            <a:ext cx="2453653" cy="184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sun9-34.userapi.com/c855216/v855216598/1838ea/-pLrq4_xxy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422" y="849833"/>
            <a:ext cx="3778369" cy="28337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38.userapi.com/c855036/v855036598/180df9/yKz4Zv7TY1M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370" y="2915729"/>
            <a:ext cx="2754680" cy="206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 cstate="print"/>
          <a:srcRect l="36156" t="27925" r="19764" b="23271"/>
          <a:stretch/>
        </p:blipFill>
        <p:spPr>
          <a:xfrm>
            <a:off x="94891" y="3269412"/>
            <a:ext cx="3310429" cy="20617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9" cstate="print"/>
          <a:srcRect l="50095" t="50189" r="30731" b="33082"/>
          <a:stretch/>
        </p:blipFill>
        <p:spPr>
          <a:xfrm>
            <a:off x="182389" y="5460993"/>
            <a:ext cx="1938511" cy="11176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/>
          <a:srcRect l="49528" t="75472" r="32571" b="12327"/>
          <a:stretch/>
        </p:blipFill>
        <p:spPr>
          <a:xfrm>
            <a:off x="2277137" y="5570021"/>
            <a:ext cx="1863064" cy="8367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/>
          <a:srcRect l="49741" t="53208" r="32712" b="23270"/>
          <a:stretch/>
        </p:blipFill>
        <p:spPr>
          <a:xfrm>
            <a:off x="4296609" y="5371496"/>
            <a:ext cx="1401589" cy="11860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print"/>
          <a:srcRect l="50943" t="42767" r="33915" b="36604"/>
          <a:stretch/>
        </p:blipFill>
        <p:spPr>
          <a:xfrm>
            <a:off x="5763907" y="5384477"/>
            <a:ext cx="1261644" cy="11338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print"/>
          <a:srcRect l="49740" t="64025" r="32854" b="12201"/>
          <a:stretch/>
        </p:blipFill>
        <p:spPr>
          <a:xfrm>
            <a:off x="7048081" y="5381897"/>
            <a:ext cx="1487460" cy="1142806"/>
          </a:xfrm>
          <a:prstGeom prst="rect">
            <a:avLst/>
          </a:prstGeom>
        </p:spPr>
      </p:pic>
      <p:sp>
        <p:nvSpPr>
          <p:cNvPr id="11" name="Выноска со стрелкой вниз 10"/>
          <p:cNvSpPr/>
          <p:nvPr/>
        </p:nvSpPr>
        <p:spPr>
          <a:xfrm>
            <a:off x="2659750" y="4838843"/>
            <a:ext cx="7297050" cy="603653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Т   Р  У  Д  О  У  С  Т  Р  О  Й  С  Т  В  О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75600" y="0"/>
            <a:ext cx="3975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48500" y="55499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638955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ЧРТ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165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23490" t="15220" r="24858" b="6918"/>
          <a:stretch/>
        </p:blipFill>
        <p:spPr>
          <a:xfrm>
            <a:off x="120770" y="103517"/>
            <a:ext cx="4779033" cy="4052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3624" y="368300"/>
            <a:ext cx="3071854" cy="1727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576" y="863599"/>
            <a:ext cx="3411548" cy="1664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576" y="2692399"/>
            <a:ext cx="3411548" cy="1763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419" y="2401486"/>
            <a:ext cx="3542581" cy="2361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576" y="4571999"/>
            <a:ext cx="3411548" cy="2274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/>
          <a:srcRect l="35286" t="36444" r="36357" b="42603"/>
          <a:stretch/>
        </p:blipFill>
        <p:spPr>
          <a:xfrm>
            <a:off x="1610630" y="4249783"/>
            <a:ext cx="3219683" cy="1338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/>
          <a:srcRect l="35214" t="43937" r="38357" b="34476"/>
          <a:stretch/>
        </p:blipFill>
        <p:spPr>
          <a:xfrm>
            <a:off x="120770" y="5202601"/>
            <a:ext cx="3099702" cy="1424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067300" y="0"/>
            <a:ext cx="401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 ПОО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77380" y="578866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51983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ЧГКИПиТ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703550" y="4289697"/>
            <a:ext cx="2753900" cy="77877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Новые современные лаборатории</a:t>
            </a:r>
          </a:p>
        </p:txBody>
      </p:sp>
    </p:spTree>
    <p:extLst>
      <p:ext uri="{BB962C8B-B14F-4D97-AF65-F5344CB8AC3E}">
        <p14:creationId xmlns:p14="http://schemas.microsoft.com/office/powerpoint/2010/main" val="1659001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7760" t="13082" r="17641" b="6038"/>
          <a:stretch/>
        </p:blipFill>
        <p:spPr>
          <a:xfrm>
            <a:off x="94890" y="254000"/>
            <a:ext cx="5467514" cy="3850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29929" t="13081" r="30873" b="4906"/>
          <a:stretch/>
        </p:blipFill>
        <p:spPr>
          <a:xfrm>
            <a:off x="5865272" y="749299"/>
            <a:ext cx="3642915" cy="42369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30708" t="17233" r="19410" b="42767"/>
          <a:stretch/>
        </p:blipFill>
        <p:spPr>
          <a:xfrm>
            <a:off x="5853203" y="4544203"/>
            <a:ext cx="3811498" cy="1719229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94889" y="4218318"/>
            <a:ext cx="3886254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Право и организация социального обеспечения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91634" y="421831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4,71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8062" y="4878238"/>
            <a:ext cx="3886254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Право и судебное администрирование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81601" y="487823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4,71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9872" y="5538158"/>
            <a:ext cx="3886254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Земельно-имущественные отношения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4889" y="6198078"/>
            <a:ext cx="3886254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Обработка металлов давлением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191634" y="553815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4,30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191634" y="619807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3,63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 cstate="print"/>
          <a:srcRect l="30565" t="27044" r="35402" b="37485"/>
          <a:stretch/>
        </p:blipFill>
        <p:spPr>
          <a:xfrm>
            <a:off x="9680135" y="1807949"/>
            <a:ext cx="2511865" cy="147265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/>
          <a:srcRect l="30643" t="45333" r="35286" b="9715"/>
          <a:stretch/>
        </p:blipFill>
        <p:spPr>
          <a:xfrm>
            <a:off x="9718428" y="3808521"/>
            <a:ext cx="2473572" cy="183573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 cstate="print"/>
          <a:srcRect l="31643" t="46603" r="55643" b="38540"/>
          <a:stretch/>
        </p:blipFill>
        <p:spPr>
          <a:xfrm>
            <a:off x="10161906" y="136427"/>
            <a:ext cx="1725294" cy="1134042"/>
          </a:xfrm>
          <a:prstGeom prst="rect">
            <a:avLst/>
          </a:prstGeom>
        </p:spPr>
      </p:pic>
      <p:sp>
        <p:nvSpPr>
          <p:cNvPr id="25" name="Выноска со стрелкой вправо 24"/>
          <p:cNvSpPr/>
          <p:nvPr/>
        </p:nvSpPr>
        <p:spPr>
          <a:xfrm>
            <a:off x="4084556" y="4239562"/>
            <a:ext cx="1078855" cy="2579617"/>
          </a:xfrm>
          <a:prstGeom prst="rightArrowCallout">
            <a:avLst/>
          </a:prstGeom>
          <a:solidFill>
            <a:srgbClr val="FFC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Средний балл </a:t>
            </a:r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аттестата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99100" y="0"/>
            <a:ext cx="4686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32600" y="61976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85812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ЮУМК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39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28006" t="13191" r="25319" b="4396"/>
          <a:stretch/>
        </p:blipFill>
        <p:spPr>
          <a:xfrm>
            <a:off x="126460" y="126458"/>
            <a:ext cx="4192102" cy="4163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37819" t="67233" r="26835" b="13051"/>
          <a:stretch/>
        </p:blipFill>
        <p:spPr>
          <a:xfrm>
            <a:off x="1021405" y="3268493"/>
            <a:ext cx="4642796" cy="1546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37660" t="29787" r="43670" b="60851"/>
          <a:stretch/>
        </p:blipFill>
        <p:spPr>
          <a:xfrm>
            <a:off x="2782110" y="2295728"/>
            <a:ext cx="2882090" cy="89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/>
          <a:srcRect l="37533" t="39716" r="26915" b="37067"/>
          <a:stretch/>
        </p:blipFill>
        <p:spPr>
          <a:xfrm>
            <a:off x="269519" y="4893511"/>
            <a:ext cx="4696182" cy="17250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/>
          <a:srcRect l="20505" t="20851" r="17979" b="4681"/>
          <a:stretch/>
        </p:blipFill>
        <p:spPr>
          <a:xfrm>
            <a:off x="7632700" y="165100"/>
            <a:ext cx="4720074" cy="3285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/>
          <a:srcRect l="47792" t="23688" r="37527" b="8653"/>
          <a:stretch/>
        </p:blipFill>
        <p:spPr>
          <a:xfrm>
            <a:off x="8984467" y="516716"/>
            <a:ext cx="1682885" cy="43626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/>
          <a:srcRect l="41649" t="16170" r="18378" b="12908"/>
          <a:stretch/>
        </p:blipFill>
        <p:spPr>
          <a:xfrm>
            <a:off x="6132532" y="2107389"/>
            <a:ext cx="2545892" cy="2540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/>
          <a:srcRect l="6702" t="36312" r="4016" b="11631"/>
          <a:stretch/>
        </p:blipFill>
        <p:spPr>
          <a:xfrm>
            <a:off x="5749366" y="4668963"/>
            <a:ext cx="6391294" cy="1706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 cstate="print"/>
          <a:srcRect l="41808" t="53759" r="18378" b="21986"/>
          <a:stretch/>
        </p:blipFill>
        <p:spPr>
          <a:xfrm>
            <a:off x="4373681" y="860513"/>
            <a:ext cx="3409997" cy="11685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16400" y="0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800" y="6396335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825909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ЧПК № 2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0" y="6194951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ЧПК № 1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94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/>
          <a:srcRect l="19707" t="17305" r="20133" b="11489"/>
          <a:stretch/>
        </p:blipFill>
        <p:spPr>
          <a:xfrm>
            <a:off x="134136" y="81366"/>
            <a:ext cx="3482502" cy="2318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/>
          <a:srcRect l="22101" t="31915" r="20692" b="13758"/>
          <a:stretch/>
        </p:blipFill>
        <p:spPr>
          <a:xfrm>
            <a:off x="7636771" y="81366"/>
            <a:ext cx="4398172" cy="2349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/>
          <a:srcRect l="22340" t="19150" r="20213" b="12056"/>
          <a:stretch/>
        </p:blipFill>
        <p:spPr>
          <a:xfrm>
            <a:off x="6859827" y="2625794"/>
            <a:ext cx="5175116" cy="34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 cstate="print"/>
          <a:srcRect l="22101" t="41135" r="41037" b="27801"/>
          <a:stretch/>
        </p:blipFill>
        <p:spPr>
          <a:xfrm>
            <a:off x="3740679" y="1102348"/>
            <a:ext cx="3737402" cy="1771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/>
          <a:srcRect l="23377" t="39433" r="60426" b="34610"/>
          <a:stretch/>
        </p:blipFill>
        <p:spPr>
          <a:xfrm>
            <a:off x="352353" y="2485532"/>
            <a:ext cx="1436980" cy="1295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/>
          <a:srcRect l="63271" t="39716" r="21011" b="36170"/>
          <a:stretch/>
        </p:blipFill>
        <p:spPr>
          <a:xfrm>
            <a:off x="1938604" y="2501701"/>
            <a:ext cx="1368282" cy="1180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 cstate="print"/>
          <a:srcRect l="23138" t="42837" r="60266" b="32340"/>
          <a:stretch/>
        </p:blipFill>
        <p:spPr>
          <a:xfrm>
            <a:off x="362638" y="3866516"/>
            <a:ext cx="1456436" cy="122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/>
          <a:srcRect l="42766" t="42269" r="40718" b="32767"/>
          <a:stretch/>
        </p:blipFill>
        <p:spPr>
          <a:xfrm>
            <a:off x="343182" y="5247500"/>
            <a:ext cx="1456436" cy="1238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/>
          <a:srcRect l="22739" t="29220" r="35053" b="9220"/>
          <a:stretch/>
        </p:blipFill>
        <p:spPr>
          <a:xfrm>
            <a:off x="6038110" y="1321761"/>
            <a:ext cx="1770433" cy="14524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9" cstate="print"/>
          <a:srcRect l="62793" t="36029" r="21170" b="37730"/>
          <a:stretch/>
        </p:blipFill>
        <p:spPr>
          <a:xfrm>
            <a:off x="1920432" y="3825963"/>
            <a:ext cx="1375406" cy="1265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0" cstate="print"/>
          <a:srcRect l="23297" t="38723" r="60426" b="31064"/>
          <a:stretch/>
        </p:blipFill>
        <p:spPr>
          <a:xfrm>
            <a:off x="1920431" y="5235395"/>
            <a:ext cx="1375407" cy="1436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Внеклассная деятельность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055" y="3549066"/>
            <a:ext cx="1405252" cy="1053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неклассная деятельность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68" y="3549066"/>
            <a:ext cx="1440000" cy="10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3387141" y="3322966"/>
            <a:ext cx="3381383" cy="25362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Студенческая жизнь</a:t>
            </a:r>
          </a:p>
        </p:txBody>
      </p:sp>
      <p:pic>
        <p:nvPicPr>
          <p:cNvPr id="1030" name="Picture 6" descr="Внеклассная деятельность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072" y="4708756"/>
            <a:ext cx="1447210" cy="89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Внеклассная деятельность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68" y="4708756"/>
            <a:ext cx="1440000" cy="10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Внеклассная деятельность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68" y="5868446"/>
            <a:ext cx="1440000" cy="96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Внеклассная деятельность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962" y="5694634"/>
            <a:ext cx="1493390" cy="1120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987800" y="165100"/>
            <a:ext cx="3543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73800" y="62103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563412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ЧДСТ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689790" y="645889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ЧАТТ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79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5319" t="13618" r="13351" b="9219"/>
          <a:stretch/>
        </p:blipFill>
        <p:spPr>
          <a:xfrm>
            <a:off x="40736" y="87550"/>
            <a:ext cx="4220810" cy="2568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2873" t="18015" r="11914" b="7660"/>
          <a:stretch/>
        </p:blipFill>
        <p:spPr>
          <a:xfrm>
            <a:off x="7708900" y="87550"/>
            <a:ext cx="4433195" cy="2457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7052553" y="2656445"/>
            <a:ext cx="3517156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Делопроизводитель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04439" y="2646320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3,33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556443" y="2616621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4,75</a:t>
            </a:r>
          </a:p>
        </p:txBody>
      </p:sp>
      <p:sp>
        <p:nvSpPr>
          <p:cNvPr id="8" name="Нашивка 7"/>
          <p:cNvSpPr/>
          <p:nvPr/>
        </p:nvSpPr>
        <p:spPr>
          <a:xfrm>
            <a:off x="11228527" y="2763270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52553" y="3333328"/>
            <a:ext cx="3517156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Сварщик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616034" y="3333328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3,0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557586" y="3267422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4,05</a:t>
            </a:r>
          </a:p>
        </p:txBody>
      </p:sp>
      <p:sp>
        <p:nvSpPr>
          <p:cNvPr id="14" name="Нашивка 13"/>
          <p:cNvSpPr/>
          <p:nvPr/>
        </p:nvSpPr>
        <p:spPr>
          <a:xfrm>
            <a:off x="11228526" y="3455479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052553" y="4013618"/>
            <a:ext cx="3517156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Технология продукции общественного питания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0604439" y="4001039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3,17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535373" y="3931860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4,50</a:t>
            </a:r>
          </a:p>
        </p:txBody>
      </p:sp>
      <p:sp>
        <p:nvSpPr>
          <p:cNvPr id="18" name="Нашивка 17"/>
          <p:cNvSpPr/>
          <p:nvPr/>
        </p:nvSpPr>
        <p:spPr>
          <a:xfrm>
            <a:off x="11224822" y="4104472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052553" y="4693908"/>
            <a:ext cx="3517156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Управление, эксплуатация и обслуживание многоквартирного дома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052553" y="5409955"/>
            <a:ext cx="3499940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Монтаж и эксплуатация оборудования и систем газоснабжения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052553" y="6118781"/>
            <a:ext cx="3499940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ТО и ремонт двигателей, систем и агрегатов автомобилей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0615107" y="4694901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3,05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586303" y="5409955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3,11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0586303" y="6099383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3,03</a:t>
            </a:r>
          </a:p>
        </p:txBody>
      </p:sp>
      <p:sp>
        <p:nvSpPr>
          <p:cNvPr id="26" name="Нашивка 25"/>
          <p:cNvSpPr/>
          <p:nvPr/>
        </p:nvSpPr>
        <p:spPr>
          <a:xfrm>
            <a:off x="11228526" y="4862391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Нашивка 26"/>
          <p:cNvSpPr/>
          <p:nvPr/>
        </p:nvSpPr>
        <p:spPr>
          <a:xfrm>
            <a:off x="11228526" y="5562942"/>
            <a:ext cx="310551" cy="315128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Нашивка 27"/>
          <p:cNvSpPr/>
          <p:nvPr/>
        </p:nvSpPr>
        <p:spPr>
          <a:xfrm>
            <a:off x="11214261" y="6244841"/>
            <a:ext cx="310551" cy="32780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1535372" y="4665964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4,11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1535372" y="5376993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4,29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1546047" y="6118781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4,06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4" cstate="print"/>
          <a:srcRect l="24415" t="23688" r="29787" b="13050"/>
          <a:stretch/>
        </p:blipFill>
        <p:spPr>
          <a:xfrm>
            <a:off x="3264467" y="788746"/>
            <a:ext cx="3726111" cy="2895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5" cstate="print"/>
          <a:srcRect l="19069" t="24822" r="41596" b="11773"/>
          <a:stretch/>
        </p:blipFill>
        <p:spPr>
          <a:xfrm>
            <a:off x="4229609" y="3171040"/>
            <a:ext cx="2765263" cy="25072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6" cstate="print"/>
          <a:srcRect l="22101" t="16170" r="8244" b="7801"/>
          <a:stretch/>
        </p:blipFill>
        <p:spPr>
          <a:xfrm>
            <a:off x="40736" y="2731981"/>
            <a:ext cx="3161820" cy="1941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7" cstate="print"/>
          <a:srcRect l="22260" t="17730" r="7686" b="7234"/>
          <a:stretch/>
        </p:blipFill>
        <p:spPr>
          <a:xfrm>
            <a:off x="0" y="4812945"/>
            <a:ext cx="3394249" cy="2045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TextBox 35"/>
          <p:cNvSpPr txBox="1"/>
          <p:nvPr/>
        </p:nvSpPr>
        <p:spPr>
          <a:xfrm>
            <a:off x="4222056" y="0"/>
            <a:ext cx="370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66900" y="61214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955298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ЧГПГТ им.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А.В. Яковлева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7468451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ЧТПиГХ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им.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Я. П. Осадчего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40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7314" t="10212" r="19095" b="13475"/>
          <a:stretch/>
        </p:blipFill>
        <p:spPr>
          <a:xfrm>
            <a:off x="204282" y="303085"/>
            <a:ext cx="5828218" cy="39342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38936" t="12766" r="18378" b="14752"/>
          <a:stretch/>
        </p:blipFill>
        <p:spPr>
          <a:xfrm>
            <a:off x="363977" y="3347807"/>
            <a:ext cx="3293623" cy="3279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39016" t="13050" r="18856" b="6384"/>
          <a:stretch/>
        </p:blipFill>
        <p:spPr>
          <a:xfrm>
            <a:off x="3727044" y="2154007"/>
            <a:ext cx="3048848" cy="3279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38377" t="30638" r="18936" b="14468"/>
          <a:stretch/>
        </p:blipFill>
        <p:spPr>
          <a:xfrm>
            <a:off x="7162801" y="543055"/>
            <a:ext cx="4241800" cy="3068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http://www.ecol.edu.ru/files/photos/pages/risunok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582" y="5089318"/>
            <a:ext cx="2111061" cy="1583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col.edu.ru/files/photos/pages/teaser/image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7" r="1063" b="13228"/>
          <a:stretch/>
        </p:blipFill>
        <p:spPr bwMode="auto">
          <a:xfrm>
            <a:off x="10005767" y="3668059"/>
            <a:ext cx="1991939" cy="1477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ятиугольник 6"/>
          <p:cNvSpPr/>
          <p:nvPr/>
        </p:nvSpPr>
        <p:spPr>
          <a:xfrm flipH="1">
            <a:off x="6808019" y="3668059"/>
            <a:ext cx="2756170" cy="962673"/>
          </a:xfrm>
          <a:prstGeom prst="homePlat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Образовательный комплекс информационных технологий и экономики 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ул. Курчатова, 7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0" name="Пятиугольник 9"/>
          <p:cNvSpPr/>
          <p:nvPr/>
        </p:nvSpPr>
        <p:spPr>
          <a:xfrm flipH="1">
            <a:off x="6793996" y="4750869"/>
            <a:ext cx="2756170" cy="962673"/>
          </a:xfrm>
          <a:prstGeom prst="homePlat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Образовательный комплекс промышленной автоматики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ул. Доватора, 38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 flipH="1">
            <a:off x="6808019" y="5833679"/>
            <a:ext cx="2756170" cy="962673"/>
          </a:xfrm>
          <a:prstGeom prst="homePlat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Образовательный комплекс промышленного дизайна и торговли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ул. Блюхера, 1А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02300" y="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95500" y="5926435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840669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ЮУГК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276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23696" t="14752" r="24920" b="20000"/>
          <a:stretch/>
        </p:blipFill>
        <p:spPr>
          <a:xfrm>
            <a:off x="175098" y="378762"/>
            <a:ext cx="4600102" cy="3285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44043" t="24114" r="25399" b="6099"/>
          <a:stretch/>
        </p:blipFill>
        <p:spPr>
          <a:xfrm>
            <a:off x="5397500" y="709959"/>
            <a:ext cx="3374958" cy="4335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Техническая эксплуатация и обслуживание электрического и электромеханического оборудован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743" y="3335454"/>
            <a:ext cx="2257557" cy="16755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936" y="67259"/>
            <a:ext cx="1467903" cy="22018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75" t="-500" r="4667" b="11833"/>
          <a:stretch/>
        </p:blipFill>
        <p:spPr>
          <a:xfrm>
            <a:off x="2581750" y="4359614"/>
            <a:ext cx="2754630" cy="1828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765" y="956475"/>
            <a:ext cx="1499363" cy="2249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5219"/>
            <a:ext cx="2557831" cy="19183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s://sun9-40.userapi.com/c857724/v857724894/104782/5rgJ-sWabts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28" b="10401"/>
          <a:stretch/>
        </p:blipFill>
        <p:spPr bwMode="auto">
          <a:xfrm>
            <a:off x="5458460" y="4903481"/>
            <a:ext cx="2342765" cy="1779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114800" y="1524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54800" y="57785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390727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ЧМТТ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189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5001" t="11206" r="16701" b="6525"/>
          <a:stretch/>
        </p:blipFill>
        <p:spPr>
          <a:xfrm>
            <a:off x="87551" y="116732"/>
            <a:ext cx="4344750" cy="3064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 l="19069" t="16454" r="20132" b="11631"/>
          <a:stretch/>
        </p:blipFill>
        <p:spPr>
          <a:xfrm>
            <a:off x="7657328" y="266700"/>
            <a:ext cx="4424426" cy="2943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/>
          <a:srcRect l="18830" t="36029" r="47819" b="9504"/>
          <a:stretch/>
        </p:blipFill>
        <p:spPr>
          <a:xfrm>
            <a:off x="7842894" y="2990548"/>
            <a:ext cx="4066161" cy="3735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/>
          <a:srcRect l="34069" t="33759" r="32260" b="15745"/>
          <a:stretch/>
        </p:blipFill>
        <p:spPr>
          <a:xfrm>
            <a:off x="4730615" y="1409700"/>
            <a:ext cx="2859932" cy="2499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6781800" y="3314700"/>
            <a:ext cx="1447800" cy="7366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Выноска со стрелкой вниз 10"/>
          <p:cNvSpPr/>
          <p:nvPr/>
        </p:nvSpPr>
        <p:spPr>
          <a:xfrm>
            <a:off x="10184860" y="2636197"/>
            <a:ext cx="520429" cy="359923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2016</a:t>
            </a:r>
          </a:p>
        </p:txBody>
      </p:sp>
      <p:sp>
        <p:nvSpPr>
          <p:cNvPr id="12" name="Выноска со стрелкой вниз 11"/>
          <p:cNvSpPr/>
          <p:nvPr/>
        </p:nvSpPr>
        <p:spPr>
          <a:xfrm>
            <a:off x="10736904" y="2636197"/>
            <a:ext cx="520429" cy="359923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2017</a:t>
            </a:r>
          </a:p>
        </p:txBody>
      </p:sp>
      <p:sp>
        <p:nvSpPr>
          <p:cNvPr id="13" name="Выноска со стрелкой вниз 12"/>
          <p:cNvSpPr/>
          <p:nvPr/>
        </p:nvSpPr>
        <p:spPr>
          <a:xfrm>
            <a:off x="11285302" y="2636196"/>
            <a:ext cx="504622" cy="359923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2018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7550" y="3210511"/>
            <a:ext cx="3501470" cy="351545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Очная форма обучения</a:t>
            </a:r>
          </a:p>
          <a:p>
            <a:pPr algn="ctr"/>
            <a:endParaRPr lang="ru-RU" b="1" dirty="0">
              <a:solidFill>
                <a:srgbClr val="FF0000"/>
              </a:solidFill>
            </a:endParaRPr>
          </a:p>
          <a:p>
            <a:pPr algn="ctr"/>
            <a:endParaRPr lang="ru-RU" b="1" dirty="0">
              <a:solidFill>
                <a:srgbClr val="FF0000"/>
              </a:solidFill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6655" y="3531045"/>
            <a:ext cx="3223260" cy="4459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Коммерция (по отраслям)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26655" y="4051472"/>
            <a:ext cx="3223260" cy="60080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Конструирование, моделирование и технология швейных изделий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26655" y="4726742"/>
            <a:ext cx="3223260" cy="571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Технология текстильных изделий (по видам)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26655" y="5372708"/>
            <a:ext cx="3223260" cy="53721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Операционная деятельность в логистике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26655" y="5985887"/>
            <a:ext cx="3223260" cy="56350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Швея </a:t>
            </a:r>
          </a:p>
          <a:p>
            <a:pPr algn="ctr"/>
            <a:r>
              <a:rPr lang="ru-RU" sz="1400" dirty="0"/>
              <a:t>(</a:t>
            </a:r>
            <a:r>
              <a:rPr lang="ru-RU" sz="1100" i="1" dirty="0">
                <a:solidFill>
                  <a:srgbClr val="FF0000"/>
                </a:solidFill>
              </a:rPr>
              <a:t>не имеющие основного общего образования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6" cstate="print"/>
          <a:srcRect l="35719" t="43167" r="37375" b="34833"/>
          <a:stretch/>
        </p:blipFill>
        <p:spPr>
          <a:xfrm>
            <a:off x="3461262" y="3830719"/>
            <a:ext cx="2199155" cy="1112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7" cstate="print"/>
          <a:srcRect l="35719" t="43666" r="36531" b="35667"/>
          <a:stretch/>
        </p:blipFill>
        <p:spPr>
          <a:xfrm>
            <a:off x="4591562" y="5074405"/>
            <a:ext cx="2204866" cy="1049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883583" y="1678151"/>
            <a:ext cx="1111865" cy="714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13660" y="3801309"/>
            <a:ext cx="1822544" cy="11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TextBox 26"/>
          <p:cNvSpPr txBox="1"/>
          <p:nvPr/>
        </p:nvSpPr>
        <p:spPr>
          <a:xfrm>
            <a:off x="4381500" y="203200"/>
            <a:ext cx="3314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Экскурсия по сайтам ПОО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90800" y="6172200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Государственные 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143984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ЧТТЛП</a:t>
            </a: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9734954" y="0"/>
            <a:ext cx="2457046" cy="663049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ЧелПК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15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858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14021" t="18938" r="23587" b="21159"/>
          <a:stretch/>
        </p:blipFill>
        <p:spPr>
          <a:xfrm>
            <a:off x="159026" y="132522"/>
            <a:ext cx="6576155" cy="3551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893186" y="132522"/>
            <a:ext cx="4543100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solidFill>
                  <a:srgbClr val="FF0000"/>
                </a:solidFill>
                <a:hlinkClick r:id="rId3"/>
              </a:rPr>
              <a:t>Электроснабжение (по отраслям)</a:t>
            </a:r>
            <a:r>
              <a:rPr lang="ru-RU" sz="1400" b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93180" y="765726"/>
            <a:ext cx="4543106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hlinkClick r:id="rId4"/>
              </a:rPr>
              <a:t>Техническая эксплуатация подвижного состава железных дорог (Локомотивы)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93180" y="1426265"/>
            <a:ext cx="4543106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hlinkClick r:id="rId5"/>
              </a:rPr>
              <a:t>Техническая эксплуатация подвижного состава железных дорог (Вагоны)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93180" y="2028411"/>
            <a:ext cx="4543106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hlinkClick r:id="rId6"/>
              </a:rPr>
              <a:t>Организация перевозок и управление на транспорте (по видам)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93180" y="2630557"/>
            <a:ext cx="4543105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hlinkClick r:id="rId7"/>
              </a:rPr>
              <a:t>Автоматика и телемеханика на транспорте (на железнодорожном транспорте)</a:t>
            </a:r>
            <a:r>
              <a:rPr lang="ru-RU" sz="1400" b="1" dirty="0"/>
              <a:t> 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93180" y="3220279"/>
            <a:ext cx="4543104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>
                <a:hlinkClick r:id="rId8"/>
              </a:rPr>
              <a:t>Строительство железных дорог, путь и путевое хозяйство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594292" y="132522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4,20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594285" y="765726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4,15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1581033" y="1407007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4,16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581033" y="2048289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4,50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576789" y="2630557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4,24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576789" y="3212825"/>
            <a:ext cx="513958" cy="463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</a:rPr>
              <a:t>4,05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9" cstate="print"/>
          <a:srcRect l="21630" t="44831" r="49457" b="21353"/>
          <a:stretch/>
        </p:blipFill>
        <p:spPr>
          <a:xfrm>
            <a:off x="7290663" y="3795093"/>
            <a:ext cx="4543105" cy="2988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0" cstate="print"/>
          <a:srcRect l="26305" t="35169" r="39021" b="7826"/>
          <a:stretch/>
        </p:blipFill>
        <p:spPr>
          <a:xfrm>
            <a:off x="160879" y="3770044"/>
            <a:ext cx="3286224" cy="3038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https://chirt.usurt.ru/uploads/main/04q/5a420c23aa0d3/%D0%A2%D0%9F%D0%A1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21" t="1795" r="811" b="67284"/>
          <a:stretch/>
        </p:blipFill>
        <p:spPr bwMode="auto">
          <a:xfrm>
            <a:off x="3763618" y="3822425"/>
            <a:ext cx="3293995" cy="142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286000" y="5621635"/>
            <a:ext cx="6489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Филиал ФГБОУ ВО</a:t>
            </a:r>
          </a:p>
          <a:p>
            <a:pPr algn="ctr"/>
            <a:r>
              <a:rPr lang="ru-RU" sz="2400" dirty="0">
                <a:latin typeface="Arial Black" pitchFamily="34" charset="0"/>
              </a:rPr>
              <a:t>«</a:t>
            </a:r>
            <a:r>
              <a:rPr lang="ru-RU" sz="2400" dirty="0" err="1">
                <a:latin typeface="Arial Black" pitchFamily="34" charset="0"/>
              </a:rPr>
              <a:t>УрГУПС</a:t>
            </a:r>
            <a:r>
              <a:rPr lang="ru-RU" sz="2400" dirty="0">
                <a:latin typeface="Arial Black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107448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21304" t="25674" r="47659" b="62552"/>
          <a:stretch/>
        </p:blipFill>
        <p:spPr>
          <a:xfrm>
            <a:off x="97276" y="77820"/>
            <a:ext cx="3784060" cy="807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/>
          <a:srcRect l="38457" t="62412" r="33777" b="9929"/>
          <a:stretch/>
        </p:blipFill>
        <p:spPr>
          <a:xfrm>
            <a:off x="97276" y="1001949"/>
            <a:ext cx="3749784" cy="2101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/>
          <a:srcRect l="38936" t="16454" r="33617" b="56454"/>
          <a:stretch/>
        </p:blipFill>
        <p:spPr>
          <a:xfrm>
            <a:off x="97276" y="3190672"/>
            <a:ext cx="3749784" cy="2082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/>
          <a:srcRect l="22101" t="17731" r="38963" b="68652"/>
          <a:stretch/>
        </p:blipFill>
        <p:spPr>
          <a:xfrm>
            <a:off x="8229600" y="140809"/>
            <a:ext cx="3784060" cy="744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/>
          <a:srcRect l="47314" t="31774" r="22128" b="36311"/>
          <a:stretch/>
        </p:blipFill>
        <p:spPr>
          <a:xfrm>
            <a:off x="8287966" y="1001949"/>
            <a:ext cx="3725694" cy="2188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/>
          <a:srcRect l="20984" t="16880" r="37447" b="70921"/>
          <a:stretch/>
        </p:blipFill>
        <p:spPr>
          <a:xfrm>
            <a:off x="8403771" y="4391093"/>
            <a:ext cx="3562740" cy="950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/>
          <a:srcRect l="57846" t="44681" r="32021" b="42695"/>
          <a:stretch/>
        </p:blipFill>
        <p:spPr>
          <a:xfrm>
            <a:off x="10145486" y="4808217"/>
            <a:ext cx="1839146" cy="1853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/>
          <a:srcRect l="2474" t="12907" r="79255" b="79008"/>
          <a:stretch/>
        </p:blipFill>
        <p:spPr>
          <a:xfrm>
            <a:off x="4199802" y="75650"/>
            <a:ext cx="3810838" cy="948551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4124386" y="1105467"/>
            <a:ext cx="1935629" cy="41204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Сестринское дело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05221" y="1105467"/>
            <a:ext cx="1935629" cy="4023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Лечебное дело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124386" y="1591870"/>
            <a:ext cx="1935627" cy="4023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Фармация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05221" y="1589053"/>
            <a:ext cx="1905418" cy="4023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оптика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131884" y="2063599"/>
            <a:ext cx="3886254" cy="40232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Стоматология профилактическая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0" cstate="print"/>
          <a:srcRect l="50346" t="68652" r="37367" b="25390"/>
          <a:stretch/>
        </p:blipFill>
        <p:spPr>
          <a:xfrm>
            <a:off x="4910404" y="4231673"/>
            <a:ext cx="2483189" cy="74901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1" cstate="print"/>
          <a:srcRect l="19948" t="17163" r="16940" b="23687"/>
          <a:stretch/>
        </p:blipFill>
        <p:spPr>
          <a:xfrm>
            <a:off x="3929877" y="4845278"/>
            <a:ext cx="2343467" cy="160413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2" cstate="print"/>
          <a:srcRect l="17393" t="14184" r="36091" b="5390"/>
          <a:stretch/>
        </p:blipFill>
        <p:spPr>
          <a:xfrm>
            <a:off x="6363014" y="4845278"/>
            <a:ext cx="1784796" cy="1735814"/>
          </a:xfrm>
          <a:prstGeom prst="rect">
            <a:avLst/>
          </a:prstGeom>
        </p:spPr>
      </p:pic>
      <p:sp>
        <p:nvSpPr>
          <p:cNvPr id="30" name="Скругленный прямоугольник 29"/>
          <p:cNvSpPr/>
          <p:nvPr/>
        </p:nvSpPr>
        <p:spPr>
          <a:xfrm>
            <a:off x="6593270" y="6184049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4,61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429354" y="6184049"/>
            <a:ext cx="606723" cy="6211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3,81</a:t>
            </a:r>
          </a:p>
        </p:txBody>
      </p:sp>
      <p:sp>
        <p:nvSpPr>
          <p:cNvPr id="32" name="Нашивка 31"/>
          <p:cNvSpPr/>
          <p:nvPr/>
        </p:nvSpPr>
        <p:spPr>
          <a:xfrm>
            <a:off x="6138037" y="6382367"/>
            <a:ext cx="310551" cy="349589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36" name="Picture 12" descr="https://www.kaznau.kz/img_archive/2487412562_180var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561" y="5826980"/>
            <a:ext cx="1713144" cy="924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Стрелка вниз 26"/>
          <p:cNvSpPr/>
          <p:nvPr/>
        </p:nvSpPr>
        <p:spPr>
          <a:xfrm>
            <a:off x="1765300" y="5321300"/>
            <a:ext cx="292100" cy="469900"/>
          </a:xfrm>
          <a:prstGeom prst="downArrow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5969000" y="2489200"/>
            <a:ext cx="292100" cy="469900"/>
          </a:xfrm>
          <a:prstGeom prst="downArrow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10185400" y="3213100"/>
            <a:ext cx="292100" cy="469900"/>
          </a:xfrm>
          <a:prstGeom prst="downArrow">
            <a:avLst/>
          </a:prstGeom>
          <a:solidFill>
            <a:srgbClr val="FF0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50542" y="5746234"/>
            <a:ext cx="3308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Arial Black" pitchFamily="34" charset="0"/>
              </a:rPr>
              <a:t>Возможно поступление</a:t>
            </a:r>
          </a:p>
          <a:p>
            <a:pPr algn="ctr"/>
            <a:r>
              <a:rPr lang="ru-RU" dirty="0">
                <a:latin typeface="Arial Black" pitchFamily="34" charset="0"/>
              </a:rPr>
              <a:t> после 9 класса,</a:t>
            </a:r>
          </a:p>
          <a:p>
            <a:pPr algn="ctr"/>
            <a:r>
              <a:rPr lang="ru-RU" dirty="0">
                <a:latin typeface="Arial Black" pitchFamily="34" charset="0"/>
              </a:rPr>
              <a:t>есть бюджет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513943" y="2964934"/>
            <a:ext cx="35850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 Black" pitchFamily="34" charset="0"/>
              </a:rPr>
              <a:t>Возможно поступление</a:t>
            </a:r>
          </a:p>
          <a:p>
            <a:pPr algn="ctr"/>
            <a:r>
              <a:rPr lang="ru-RU" dirty="0">
                <a:latin typeface="Arial Black" pitchFamily="34" charset="0"/>
              </a:rPr>
              <a:t> после 9 класса,</a:t>
            </a:r>
          </a:p>
          <a:p>
            <a:pPr algn="ctr"/>
            <a:r>
              <a:rPr lang="ru-RU" dirty="0">
                <a:latin typeface="Arial Black" pitchFamily="34" charset="0"/>
              </a:rPr>
              <a:t>только платное обучение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8606973" y="3697906"/>
            <a:ext cx="35850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 Black" pitchFamily="34" charset="0"/>
              </a:rPr>
              <a:t>Поступление только после 11 класса</a:t>
            </a:r>
          </a:p>
        </p:txBody>
      </p:sp>
    </p:spTree>
    <p:extLst>
      <p:ext uri="{BB962C8B-B14F-4D97-AF65-F5344CB8AC3E}">
        <p14:creationId xmlns:p14="http://schemas.microsoft.com/office/powerpoint/2010/main" val="2091617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4224071" y="1200727"/>
            <a:ext cx="3878572" cy="51111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4259" y="1340427"/>
            <a:ext cx="4000500" cy="49079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158665" y="1340427"/>
            <a:ext cx="3951651" cy="50603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Выноска со стрелкой вниз 12"/>
          <p:cNvSpPr/>
          <p:nvPr/>
        </p:nvSpPr>
        <p:spPr>
          <a:xfrm>
            <a:off x="509895" y="51956"/>
            <a:ext cx="3169228" cy="1782040"/>
          </a:xfrm>
          <a:prstGeom prst="downArrowCallout">
            <a:avLst>
              <a:gd name="adj1" fmla="val 30298"/>
              <a:gd name="adj2" fmla="val 25000"/>
              <a:gd name="adj3" fmla="val 25000"/>
              <a:gd name="adj4" fmla="val 64977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24928" t="10574" r="57993" b="76245"/>
          <a:stretch/>
        </p:blipFill>
        <p:spPr>
          <a:xfrm>
            <a:off x="873577" y="103910"/>
            <a:ext cx="2441863" cy="935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Выноска со стрелкой вниз 17"/>
          <p:cNvSpPr/>
          <p:nvPr/>
        </p:nvSpPr>
        <p:spPr>
          <a:xfrm>
            <a:off x="4504568" y="51956"/>
            <a:ext cx="3169228" cy="1782040"/>
          </a:xfrm>
          <a:prstGeom prst="downArrowCallout">
            <a:avLst>
              <a:gd name="adj1" fmla="val 30298"/>
              <a:gd name="adj2" fmla="val 25000"/>
              <a:gd name="adj3" fmla="val 25000"/>
              <a:gd name="adj4" fmla="val 64977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Выноска со стрелкой вниз 18"/>
          <p:cNvSpPr/>
          <p:nvPr/>
        </p:nvSpPr>
        <p:spPr>
          <a:xfrm>
            <a:off x="8549876" y="51956"/>
            <a:ext cx="3169228" cy="1782040"/>
          </a:xfrm>
          <a:prstGeom prst="downArrowCallout">
            <a:avLst>
              <a:gd name="adj1" fmla="val 30298"/>
              <a:gd name="adj2" fmla="val 25000"/>
              <a:gd name="adj3" fmla="val 25000"/>
              <a:gd name="adj4" fmla="val 64977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l="20956" t="10908" r="55691" b="78712"/>
          <a:stretch/>
        </p:blipFill>
        <p:spPr>
          <a:xfrm>
            <a:off x="8629446" y="103909"/>
            <a:ext cx="3010087" cy="935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/>
          <a:srcRect l="15853" t="10908" r="67565" b="73672"/>
          <a:stretch/>
        </p:blipFill>
        <p:spPr>
          <a:xfrm>
            <a:off x="5050739" y="103909"/>
            <a:ext cx="2076885" cy="935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Скругленный прямоугольник 16"/>
          <p:cNvSpPr/>
          <p:nvPr/>
        </p:nvSpPr>
        <p:spPr>
          <a:xfrm>
            <a:off x="4243197" y="1624445"/>
            <a:ext cx="1804312" cy="260811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FF0000"/>
                </a:solidFill>
              </a:rPr>
              <a:t>Защита в чрезвычайных ситуациях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Земельно-имущественные </a:t>
            </a:r>
            <a:r>
              <a:rPr lang="ru-RU" sz="1100" dirty="0">
                <a:solidFill>
                  <a:srgbClr val="FF0000"/>
                </a:solidFill>
              </a:rPr>
              <a:t>отношения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Право и судебное администрирование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Пожарная безопасность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Менеджмент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Предпринимательство </a:t>
            </a:r>
          </a:p>
          <a:p>
            <a:r>
              <a:rPr lang="ru-RU" sz="1100" dirty="0">
                <a:solidFill>
                  <a:srgbClr val="002060"/>
                </a:solidFill>
              </a:rPr>
              <a:t>Финансы</a:t>
            </a:r>
          </a:p>
          <a:p>
            <a:r>
              <a:rPr lang="ru-RU" sz="1100" dirty="0">
                <a:solidFill>
                  <a:srgbClr val="FF0000"/>
                </a:solidFill>
              </a:rPr>
              <a:t>Реклама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Операционная деятельность в логистике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105455" y="1599045"/>
            <a:ext cx="1838972" cy="260812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FF0000"/>
                </a:solidFill>
              </a:rPr>
              <a:t>Техника и искусство фотографий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Гостиничное дело </a:t>
            </a:r>
            <a:r>
              <a:rPr lang="ru-RU" sz="1100" dirty="0">
                <a:solidFill>
                  <a:srgbClr val="FF0000"/>
                </a:solidFill>
              </a:rPr>
              <a:t>Информационные системы и программирование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Дизайн</a:t>
            </a:r>
          </a:p>
          <a:p>
            <a:r>
              <a:rPr lang="ru-RU" sz="1100" dirty="0">
                <a:solidFill>
                  <a:srgbClr val="FF0000"/>
                </a:solidFill>
              </a:rPr>
              <a:t>Экономика и бухгалтерский учет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Банковское дело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Правоохранительная деятельность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Гостиничный сервис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Коммерция</a:t>
            </a:r>
          </a:p>
          <a:p>
            <a:r>
              <a:rPr lang="ru-RU" sz="1100" dirty="0">
                <a:solidFill>
                  <a:srgbClr val="002060"/>
                </a:solidFill>
              </a:rPr>
              <a:t>Туризм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 cstate="print"/>
          <a:srcRect l="28722" t="43333" r="27215" b="40000"/>
          <a:stretch/>
        </p:blipFill>
        <p:spPr>
          <a:xfrm>
            <a:off x="4285822" y="4346602"/>
            <a:ext cx="3755070" cy="817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https://www.chuc.ru/upload/iblock/0bb/0bb99be32d8448aedff72f12b25faf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301" y="5078845"/>
            <a:ext cx="1772500" cy="1185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www.chuc.ru/upload/iblock/8a0/8a0f0dcdf033666de221ab7a9c82b13f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0" t="-245" r="1676" b="377"/>
          <a:stretch/>
        </p:blipFill>
        <p:spPr bwMode="auto">
          <a:xfrm>
            <a:off x="6515100" y="5073261"/>
            <a:ext cx="1411038" cy="1167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8" cstate="print"/>
          <a:srcRect l="23261" t="60676" r="44674" b="14396"/>
          <a:stretch/>
        </p:blipFill>
        <p:spPr>
          <a:xfrm>
            <a:off x="8271887" y="3311677"/>
            <a:ext cx="3746493" cy="1638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9" cstate="print"/>
          <a:srcRect l="50544" t="46183" r="30869" b="40097"/>
          <a:stretch/>
        </p:blipFill>
        <p:spPr>
          <a:xfrm>
            <a:off x="8182943" y="1791159"/>
            <a:ext cx="1962191" cy="81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9" cstate="print"/>
          <a:srcRect l="50652" t="69758" r="31739" b="19034"/>
          <a:stretch/>
        </p:blipFill>
        <p:spPr>
          <a:xfrm>
            <a:off x="9802593" y="2413825"/>
            <a:ext cx="2146853" cy="768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Скругленный прямоугольник 30"/>
          <p:cNvSpPr/>
          <p:nvPr/>
        </p:nvSpPr>
        <p:spPr>
          <a:xfrm>
            <a:off x="213864" y="1655827"/>
            <a:ext cx="1804312" cy="17069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FF0000"/>
                </a:solidFill>
              </a:rPr>
              <a:t>Правоохранительная деятельность</a:t>
            </a:r>
          </a:p>
          <a:p>
            <a:r>
              <a:rPr lang="ru-RU" sz="1100" dirty="0">
                <a:solidFill>
                  <a:srgbClr val="002060"/>
                </a:solidFill>
              </a:rPr>
              <a:t>Реклама</a:t>
            </a:r>
          </a:p>
          <a:p>
            <a:r>
              <a:rPr lang="ru-RU" sz="1100" dirty="0">
                <a:solidFill>
                  <a:srgbClr val="FF0000"/>
                </a:solidFill>
              </a:rPr>
              <a:t>Технология продукции общественного питания</a:t>
            </a:r>
          </a:p>
          <a:p>
            <a:r>
              <a:rPr lang="ru-RU" sz="1100" dirty="0">
                <a:solidFill>
                  <a:srgbClr val="002060"/>
                </a:solidFill>
              </a:rPr>
              <a:t>Стилистика и искусство визажа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Программирование в компьютерных системах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10" cstate="print"/>
          <a:srcRect l="15870" t="54493" r="66630" b="28309"/>
          <a:stretch/>
        </p:blipFill>
        <p:spPr>
          <a:xfrm>
            <a:off x="2192421" y="1686173"/>
            <a:ext cx="1853635" cy="1024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11" cstate="print"/>
          <a:srcRect l="30761" t="44444" r="61957" b="43962"/>
          <a:stretch/>
        </p:blipFill>
        <p:spPr>
          <a:xfrm>
            <a:off x="2108353" y="2772070"/>
            <a:ext cx="887896" cy="795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11" cstate="print"/>
          <a:srcRect l="15761" t="44444" r="75761" b="44155"/>
          <a:stretch/>
        </p:blipFill>
        <p:spPr>
          <a:xfrm>
            <a:off x="3033477" y="2772070"/>
            <a:ext cx="1033670" cy="781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12" cstate="print"/>
          <a:srcRect l="14674" t="41545" r="48370" b="6668"/>
          <a:stretch/>
        </p:blipFill>
        <p:spPr>
          <a:xfrm>
            <a:off x="225845" y="3615163"/>
            <a:ext cx="3598469" cy="2150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TextBox 33"/>
          <p:cNvSpPr txBox="1"/>
          <p:nvPr/>
        </p:nvSpPr>
        <p:spPr>
          <a:xfrm>
            <a:off x="2844800" y="6396335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ТОЛЬКО ПЛАТНОЕ ОБУЧЕНИЕ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0" y="5697835"/>
            <a:ext cx="383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Колледж при «</a:t>
            </a:r>
            <a:r>
              <a:rPr lang="ru-RU" sz="2000" dirty="0" err="1">
                <a:latin typeface="Arial Black" pitchFamily="34" charset="0"/>
              </a:rPr>
              <a:t>ЮУрГУ</a:t>
            </a:r>
            <a:r>
              <a:rPr lang="ru-RU" sz="2000" dirty="0">
                <a:latin typeface="Arial Black" pitchFamily="34" charset="0"/>
              </a:rPr>
              <a:t>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78800" y="5977235"/>
            <a:ext cx="38354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Колледж при «МИДИС»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232567" y="4831561"/>
            <a:ext cx="1804312" cy="115013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FF0000"/>
                </a:solidFill>
              </a:rPr>
              <a:t>Дизайн графический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Дизайн костюма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Гостиничный сервис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Программирование в компьютерных системах</a:t>
            </a:r>
          </a:p>
          <a:p>
            <a:r>
              <a:rPr lang="ru-RU" sz="1100" dirty="0">
                <a:solidFill>
                  <a:srgbClr val="FF0000"/>
                </a:solidFill>
              </a:rPr>
              <a:t>Коммерция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0145134" y="4702629"/>
            <a:ext cx="1804312" cy="125367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FF0000"/>
                </a:solidFill>
              </a:rPr>
              <a:t>Дизайн интерьера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Парикмахерское искусство</a:t>
            </a:r>
          </a:p>
          <a:p>
            <a:r>
              <a:rPr lang="ru-RU" sz="1100" dirty="0">
                <a:solidFill>
                  <a:srgbClr val="FF0000"/>
                </a:solidFill>
              </a:rPr>
              <a:t>Туризм </a:t>
            </a:r>
          </a:p>
          <a:p>
            <a:r>
              <a:rPr lang="ru-RU" sz="1100" dirty="0">
                <a:solidFill>
                  <a:srgbClr val="002060"/>
                </a:solidFill>
              </a:rPr>
              <a:t>Банковское дело</a:t>
            </a:r>
          </a:p>
          <a:p>
            <a:r>
              <a:rPr lang="ru-RU" sz="1100" dirty="0">
                <a:solidFill>
                  <a:srgbClr val="FF0000"/>
                </a:solidFill>
              </a:rPr>
              <a:t>Экономика и бухгалтерский учет</a:t>
            </a:r>
          </a:p>
        </p:txBody>
      </p:sp>
    </p:spTree>
    <p:extLst>
      <p:ext uri="{BB962C8B-B14F-4D97-AF65-F5344CB8AC3E}">
        <p14:creationId xmlns:p14="http://schemas.microsoft.com/office/powerpoint/2010/main" val="830142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9239" t="14686" r="30000" b="5507"/>
          <a:stretch/>
        </p:blipFill>
        <p:spPr>
          <a:xfrm>
            <a:off x="145775" y="106017"/>
            <a:ext cx="3352800" cy="2965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3152" t="10628" r="33913" b="5121"/>
          <a:stretch/>
        </p:blipFill>
        <p:spPr>
          <a:xfrm>
            <a:off x="3684105" y="106017"/>
            <a:ext cx="3937613" cy="2965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30000" t="14686" r="32935" b="48019"/>
          <a:stretch/>
        </p:blipFill>
        <p:spPr>
          <a:xfrm>
            <a:off x="7806767" y="106017"/>
            <a:ext cx="4238016" cy="2398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25647" t="36137" r="62284" b="29255"/>
          <a:stretch/>
        </p:blipFill>
        <p:spPr>
          <a:xfrm>
            <a:off x="891448" y="2219739"/>
            <a:ext cx="1861453" cy="2593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/>
          <a:srcRect l="15000" t="23961" r="45869" b="46860"/>
          <a:stretch/>
        </p:blipFill>
        <p:spPr>
          <a:xfrm>
            <a:off x="171175" y="4781273"/>
            <a:ext cx="3405332" cy="1428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/>
          <a:srcRect l="23370" t="28406" r="48913" b="16908"/>
          <a:stretch/>
        </p:blipFill>
        <p:spPr>
          <a:xfrm>
            <a:off x="4406348" y="1164947"/>
            <a:ext cx="2756452" cy="30591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/>
          <a:srcRect l="25435" t="24541" r="31739" b="23865"/>
          <a:stretch/>
        </p:blipFill>
        <p:spPr>
          <a:xfrm>
            <a:off x="4406899" y="4288043"/>
            <a:ext cx="2692401" cy="1824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/>
          <a:srcRect l="5652" t="28019" r="67826" b="23285"/>
          <a:stretch/>
        </p:blipFill>
        <p:spPr>
          <a:xfrm>
            <a:off x="8426023" y="2041937"/>
            <a:ext cx="3126067" cy="3228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 cstate="print"/>
          <a:srcRect l="19457" t="20290" r="60435" b="68889"/>
          <a:stretch/>
        </p:blipFill>
        <p:spPr>
          <a:xfrm>
            <a:off x="8371569" y="5312363"/>
            <a:ext cx="3180522" cy="962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592614" y="6396335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itchFamily="34" charset="0"/>
              </a:rPr>
              <a:t>ТОЛЬКО ПЛАТНОЕ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320167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/>
        </p:nvCxnSpPr>
        <p:spPr>
          <a:xfrm flipV="1">
            <a:off x="5633722" y="1556426"/>
            <a:ext cx="961631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633722" y="1877438"/>
            <a:ext cx="1506380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021421" y="2195208"/>
            <a:ext cx="13618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9609092" y="4168114"/>
            <a:ext cx="2034917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906096" y="4267185"/>
            <a:ext cx="2902952" cy="325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8003884" y="6361889"/>
            <a:ext cx="2852184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2514600" y="142462"/>
            <a:ext cx="7094492" cy="465992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Профессиональные образовательные организации при ВУЗах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26321" t="14736" r="23481" b="24692"/>
          <a:stretch/>
        </p:blipFill>
        <p:spPr>
          <a:xfrm>
            <a:off x="87922" y="761163"/>
            <a:ext cx="3289021" cy="223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27332" t="61025" r="50168" b="29488"/>
          <a:stretch/>
        </p:blipFill>
        <p:spPr>
          <a:xfrm>
            <a:off x="448407" y="6226044"/>
            <a:ext cx="2426678" cy="508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35770" t="25384" r="29110" b="44616"/>
          <a:stretch/>
        </p:blipFill>
        <p:spPr>
          <a:xfrm>
            <a:off x="87922" y="3050671"/>
            <a:ext cx="3288762" cy="1580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/>
          <a:srcRect l="25817" t="32949" r="20746" b="31923"/>
          <a:stretch/>
        </p:blipFill>
        <p:spPr>
          <a:xfrm>
            <a:off x="87923" y="4781496"/>
            <a:ext cx="3288762" cy="12160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/>
          <a:srcRect l="17740" t="28332" r="30865" b="30068"/>
          <a:stretch/>
        </p:blipFill>
        <p:spPr>
          <a:xfrm>
            <a:off x="3499808" y="761163"/>
            <a:ext cx="3299344" cy="1502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/>
          <a:srcRect l="12043" t="17180" r="25577" b="7179"/>
          <a:stretch/>
        </p:blipFill>
        <p:spPr>
          <a:xfrm>
            <a:off x="3469587" y="2835123"/>
            <a:ext cx="3426780" cy="2337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/>
          <a:srcRect l="28918" t="64103" r="21395" b="7307"/>
          <a:stretch/>
        </p:blipFill>
        <p:spPr>
          <a:xfrm>
            <a:off x="3669240" y="5241659"/>
            <a:ext cx="4613398" cy="1493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3960381" y="5909661"/>
            <a:ext cx="356920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960380" y="6230253"/>
            <a:ext cx="356920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 cstate="print"/>
          <a:srcRect l="18390" t="11665" r="15624" b="6154"/>
          <a:stretch/>
        </p:blipFill>
        <p:spPr>
          <a:xfrm>
            <a:off x="6922017" y="722413"/>
            <a:ext cx="3323488" cy="2328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 cstate="print"/>
          <a:srcRect l="42909" t="25000" r="17644" b="7949"/>
          <a:stretch/>
        </p:blipFill>
        <p:spPr>
          <a:xfrm>
            <a:off x="7555301" y="1507330"/>
            <a:ext cx="3373066" cy="322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1" cstate="print"/>
          <a:srcRect l="42921" t="18084" r="18168" b="8384"/>
          <a:stretch/>
        </p:blipFill>
        <p:spPr>
          <a:xfrm>
            <a:off x="8809048" y="2381421"/>
            <a:ext cx="2985749" cy="3173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2" cstate="print"/>
          <a:srcRect l="42698" t="36172" r="22325" b="23423"/>
          <a:stretch/>
        </p:blipFill>
        <p:spPr>
          <a:xfrm>
            <a:off x="9536385" y="5055178"/>
            <a:ext cx="2584850" cy="1679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13" cstate="print"/>
          <a:srcRect l="17741" t="71509" r="59085" b="11693"/>
          <a:stretch/>
        </p:blipFill>
        <p:spPr>
          <a:xfrm>
            <a:off x="4372418" y="1717394"/>
            <a:ext cx="2522607" cy="10285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36631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l="13477" t="11207" r="35109" b="73913"/>
          <a:stretch/>
        </p:blipFill>
        <p:spPr>
          <a:xfrm>
            <a:off x="0" y="796393"/>
            <a:ext cx="5207491" cy="7156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6523" t="11981" r="42283" b="78357"/>
          <a:stretch/>
        </p:blipFill>
        <p:spPr>
          <a:xfrm>
            <a:off x="0" y="1643218"/>
            <a:ext cx="5207491" cy="7628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14456" t="11208" r="43138" b="76308"/>
          <a:stretch/>
        </p:blipFill>
        <p:spPr>
          <a:xfrm>
            <a:off x="5527849" y="172279"/>
            <a:ext cx="6562401" cy="1086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14457" t="45411" r="35435" b="29661"/>
          <a:stretch/>
        </p:blipFill>
        <p:spPr>
          <a:xfrm>
            <a:off x="5530793" y="1371516"/>
            <a:ext cx="6559457" cy="1835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/>
          <a:srcRect l="14783" t="20289" r="34783" b="26764"/>
          <a:stretch/>
        </p:blipFill>
        <p:spPr>
          <a:xfrm>
            <a:off x="5891576" y="3043814"/>
            <a:ext cx="5922029" cy="3153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http://xn--80ada7a7btm.xn--p1ai/netcat_files/20/14/IMG_555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9200"/>
            <a:ext cx="2782715" cy="1966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/>
          <a:srcRect l="17174" t="22223" r="41630" b="17295"/>
          <a:stretch/>
        </p:blipFill>
        <p:spPr>
          <a:xfrm>
            <a:off x="2972386" y="2417528"/>
            <a:ext cx="2449766" cy="2023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http://xn--80ada7a7btm.xn--p1ai/netcat_files/20/14/filial_segodnya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7837"/>
            <a:ext cx="2800217" cy="2100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xn--80ada7a7btm.xn--p1ai/netcat_files/20/14/Untitled_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386" y="4751210"/>
            <a:ext cx="2570515" cy="1927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нак запрета 7"/>
          <p:cNvSpPr/>
          <p:nvPr/>
        </p:nvSpPr>
        <p:spPr>
          <a:xfrm>
            <a:off x="4718068" y="974619"/>
            <a:ext cx="453756" cy="467368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нак запрета 12"/>
          <p:cNvSpPr/>
          <p:nvPr/>
        </p:nvSpPr>
        <p:spPr>
          <a:xfrm>
            <a:off x="4732583" y="1839529"/>
            <a:ext cx="453755" cy="478708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5633722" y="1556426"/>
            <a:ext cx="961631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633722" y="1877438"/>
            <a:ext cx="1506380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021421" y="2195208"/>
            <a:ext cx="13618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9609092" y="4168114"/>
            <a:ext cx="2034917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906096" y="4267185"/>
            <a:ext cx="2902952" cy="325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8003884" y="6361889"/>
            <a:ext cx="2852184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-583604" y="126472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Военные специальности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95343" y="6278406"/>
            <a:ext cx="383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Только после 11 класса</a:t>
            </a:r>
          </a:p>
        </p:txBody>
      </p:sp>
    </p:spTree>
    <p:extLst>
      <p:ext uri="{BB962C8B-B14F-4D97-AF65-F5344CB8AC3E}">
        <p14:creationId xmlns:p14="http://schemas.microsoft.com/office/powerpoint/2010/main" val="115615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/>
        </p:nvCxnSpPr>
        <p:spPr>
          <a:xfrm flipV="1">
            <a:off x="5633722" y="1556426"/>
            <a:ext cx="961631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633722" y="1877438"/>
            <a:ext cx="1506380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021421" y="2195208"/>
            <a:ext cx="13618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9609092" y="4168114"/>
            <a:ext cx="2034917" cy="97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906096" y="4267185"/>
            <a:ext cx="2902952" cy="325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8003884" y="6361889"/>
            <a:ext cx="2852184" cy="64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670628" y="283028"/>
            <a:ext cx="648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ВАЖНО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15899" y="862885"/>
            <a:ext cx="11511643" cy="56538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При выборе профессии учитывайте – желания относительно будущей профессии, собственные возможности (в том числе – здоровье), и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востребованность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профессии в государстве. 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Обратите внимание на то, что у многих ПОО несколько корпусов (адрес обучения)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Посещайте по возможности «Дни открытых дверей» (информация на официальных сайтах ПОО, либо в нашей группе в ВК - </a:t>
            </a:r>
            <a:r>
              <a:rPr lang="en-US" sz="2200" dirty="0">
                <a:latin typeface="Times New Roman" pitchFamily="18" charset="0"/>
                <a:cs typeface="Times New Roman" pitchFamily="18" charset="0"/>
                <a:hlinkClick r:id="rId2"/>
              </a:rPr>
              <a:t>https://vk.com/club173311418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 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Для удобства, пользуйтесь «Атласом профессий и специальностей среднего профессионального образования Челябинской области (</a:t>
            </a:r>
            <a:r>
              <a:rPr lang="en-US" sz="2200" dirty="0">
                <a:latin typeface="Times New Roman" pitchFamily="18" charset="0"/>
                <a:cs typeface="Times New Roman" pitchFamily="18" charset="0"/>
                <a:hlinkClick r:id="rId3"/>
              </a:rPr>
              <a:t>http://www.chirpo.ru/atlas-professij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Поступление после 9 класса в ПОО осуществляется по среднему баллу аттестата, но по некоторым специальностям нужно сдавать вступительные испытания (творческие,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физ.подготовка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всех сайтах ПОО есть вкладка «Абитуриент/ Приемная комиссия», где можно осуществить подачу документов онлайн, задать все интересующие Вас вопросы.</a:t>
            </a:r>
          </a:p>
          <a:p>
            <a:pPr>
              <a:buFont typeface="Arial" pitchFamily="34" charset="0"/>
              <a:buChar char="•"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Остались вопросы, спроси у нас!!!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7067791-0C91-4A6D-821D-ABE6816FE6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74" t="18640" r="17988" b="15072"/>
          <a:stretch/>
        </p:blipFill>
        <p:spPr>
          <a:xfrm>
            <a:off x="49092" y="25972"/>
            <a:ext cx="846342" cy="82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15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1670" y="1686859"/>
            <a:ext cx="8463064" cy="1663430"/>
          </a:xfrm>
          <a:prstGeom prst="round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accent1">
                    <a:lumMod val="50000"/>
                  </a:schemeClr>
                </a:solidFill>
              </a:rPr>
              <a:t>Спасибо за внимание!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64833" y="3500634"/>
            <a:ext cx="8463064" cy="1985766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ГБ НОУ ОК «Смена»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Отдел профориентационной диагностики и консультирования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Г. Челябинск, ул. </a:t>
            </a:r>
            <a:r>
              <a:rPr lang="ru-RU" b="1" dirty="0" err="1">
                <a:solidFill>
                  <a:srgbClr val="002060"/>
                </a:solidFill>
              </a:rPr>
              <a:t>Культунры</a:t>
            </a:r>
            <a:r>
              <a:rPr lang="ru-RU" b="1" dirty="0">
                <a:solidFill>
                  <a:srgbClr val="002060"/>
                </a:solidFill>
              </a:rPr>
              <a:t>, дом 102 </a:t>
            </a:r>
            <a:r>
              <a:rPr lang="ru-RU" b="1" dirty="0" err="1">
                <a:solidFill>
                  <a:srgbClr val="002060"/>
                </a:solidFill>
              </a:rPr>
              <a:t>каб</a:t>
            </a:r>
            <a:r>
              <a:rPr lang="ru-RU" b="1" dirty="0">
                <a:solidFill>
                  <a:srgbClr val="002060"/>
                </a:solidFill>
              </a:rPr>
              <a:t> 103</a:t>
            </a:r>
          </a:p>
          <a:p>
            <a:pPr algn="ctr"/>
            <a:r>
              <a:rPr lang="en-US" b="1" dirty="0">
                <a:solidFill>
                  <a:srgbClr val="FF0000"/>
                </a:solidFill>
                <a:hlinkClick r:id="rId2"/>
              </a:rPr>
              <a:t>dumsmena2@mail.ru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8(351)774-74-24, 8952-52-09-410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4D01F7-D69E-4C35-BE1F-7036A3254F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74" t="18640" r="17988" b="15072"/>
          <a:stretch/>
        </p:blipFill>
        <p:spPr>
          <a:xfrm>
            <a:off x="49092" y="25972"/>
            <a:ext cx="846342" cy="82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4650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_Смена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_Смена" id="{1E809DED-6165-429C-B08B-DFC1F2174751}" vid="{9F2FC937-3AC1-4F37-B4A5-DA680FB861A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Тема_Смена</Template>
  <TotalTime>3181</TotalTime>
  <Words>999</Words>
  <Application>Microsoft Office PowerPoint</Application>
  <PresentationFormat>Широкоэкранный</PresentationFormat>
  <Paragraphs>272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Times New Roman</vt:lpstr>
      <vt:lpstr>Тема_Смена</vt:lpstr>
      <vt:lpstr>    ПРОФЕССИОНАЛЬНЫЕ ОБРАЗОВАТЕЛЬНЫЕ ОРГАНИЗАЦИИ  ЧЕЛЯБИНСКА</vt:lpstr>
      <vt:lpstr>Презентация PowerPoint</vt:lpstr>
      <vt:lpstr>Формула выбора профессии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Малкин</dc:creator>
  <cp:lastModifiedBy>Polina Nichkova</cp:lastModifiedBy>
  <cp:revision>224</cp:revision>
  <cp:lastPrinted>2019-12-05T13:37:56Z</cp:lastPrinted>
  <dcterms:created xsi:type="dcterms:W3CDTF">2018-08-15T08:55:28Z</dcterms:created>
  <dcterms:modified xsi:type="dcterms:W3CDTF">2023-11-29T10:09:16Z</dcterms:modified>
</cp:coreProperties>
</file>