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9063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35484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0302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5737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0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3107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831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3275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8444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1861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0790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8F0C9582-66A0-4716-AD8E-5D1FF94B900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685F2866-F83E-4172-BB57-21350CB4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9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information/pages/additional-info" TargetMode="External"/><Relationship Id="rId2" Type="http://schemas.openxmlformats.org/officeDocument/2006/relationships/hyperlink" Target="http://chel.szn74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upi.online/programmy-obucheniya/bakalavr/format-uskorenno/" TargetMode="External"/><Relationship Id="rId2" Type="http://schemas.openxmlformats.org/officeDocument/2006/relationships/hyperlink" Target="https://postupi.online/vuz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185" y="2342276"/>
            <a:ext cx="10972800" cy="1828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+mn-lt"/>
              </a:rPr>
              <a:t>Социализация выпускника на рынке труда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907" y="4640238"/>
            <a:ext cx="8534400" cy="139273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После колледжа: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карьера или образование?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1772" y="291624"/>
            <a:ext cx="6641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ctr">
              <a:buClr>
                <a:schemeClr val="accent1"/>
              </a:buClr>
              <a:buSzPct val="80000"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«Образовательный комплекс «СМЕНА»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ЦОПП Челябинской области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центр содействия трудоустройства выпускников Челябинской области</a:t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 ЦЕНТР ПРОФОРИЕНТАЦИИ</a:t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ПРОФЕССИОНАЛЬНОГО ОБРАЗОВАНИЯ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7998B-0528-41A7-9AE1-8992E5A3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0" y="0"/>
            <a:ext cx="1188438" cy="11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766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Почему выпускникам колледжа легче учиться в вузе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Выпускникам колледжа, особенно если они продолжают профильное обучение, действительно учеба в высшем учебном заведении дается намного легче. Ведь они уже хорошо знакомы с азами будущей профессии, во время учебы в колледже проходили практику на производстве и многие предметы знают не только теоретически. Они имеют реальные представления об условиях и особенностях работы, которые зачастую не настолько идеальны, как описывается в учебниках.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5" name="Picture 1" descr="D:\Documents and Settings\Psiholog\Рабочий стол\16 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3742" y="4714043"/>
            <a:ext cx="2968556" cy="2143957"/>
          </a:xfrm>
          <a:prstGeom prst="rect">
            <a:avLst/>
          </a:prstGeom>
          <a:noFill/>
        </p:spPr>
      </p:pic>
      <p:pic>
        <p:nvPicPr>
          <p:cNvPr id="1026" name="Picture 2" descr="D:\Documents and Settings\Psiholog\Рабочий стол\17 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634" y="4725624"/>
            <a:ext cx="3201414" cy="213237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8FC0B-9AAC-4D14-B7DA-8487D61E9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8124B-C0DD-442D-A81A-F96B730BB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08373"/>
            <a:ext cx="10972800" cy="590035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После учебы можно сразу устроиться на работу – на современном рынке труда сейчас недостаток специалистов со средним профессиональным образованием. Но многие выпускники не спешат трудоустраиваться – они планируют продолжать свое обучение в высших учебных заведениях.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Сегодня мы разберем варианты построения карьеры после окончания колледжа (техникума)</a:t>
            </a:r>
            <a:br>
              <a:rPr lang="ru-RU" dirty="0"/>
            </a:br>
            <a:br>
              <a:rPr lang="ru-RU" dirty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42" name="AutoShape 2" descr="https://tvercult.ru/wp-content/uploads/2019/03/3aer3f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D:\Documents and Settings\Psiholog\Рабочий стол\1 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9623" y="3000652"/>
            <a:ext cx="5715000" cy="385734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7998B-0528-41A7-9AE1-8992E5A3B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20108" y="7937"/>
            <a:ext cx="1188438" cy="11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6578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Варианты построения карьеры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</a:rPr>
              <a:t>1. Трудоустройство.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</a:rPr>
              <a:t>2. Трудоустройство + заочное (дистанционное) обучение в ВУЗе.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</a:rPr>
              <a:t>3. Очное обучение в ВУЗе.</a:t>
            </a:r>
          </a:p>
        </p:txBody>
      </p:sp>
      <p:sp>
        <p:nvSpPr>
          <p:cNvPr id="9219" name="AutoShape 3" descr="http://donbasssos.org/wp-content/uploads/2015/07/debt-find-job_thum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D:\Documents and Settings\Psiholog\Рабочий стол\2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0" y="3339248"/>
            <a:ext cx="5643732" cy="3178749"/>
          </a:xfrm>
          <a:prstGeom prst="rect">
            <a:avLst/>
          </a:prstGeom>
          <a:noFill/>
        </p:spPr>
      </p:pic>
      <p:pic>
        <p:nvPicPr>
          <p:cNvPr id="9221" name="Picture 5" descr="D:\Documents and Settings\Psiholog\Рабочий стол\6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20" y="3364636"/>
            <a:ext cx="5673525" cy="333892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97998B-0528-41A7-9AE1-8992E5A3B8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32170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3166"/>
            <a:ext cx="10972800" cy="97654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Трудоустройство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251" y="1269507"/>
            <a:ext cx="11434438" cy="5039219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1. Самостоятельный поиск работы  и непосредственное обращение к работодателю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2.  Постановка на учет в центр занятости населения в качестве безработного  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http://chel.szn74.ru/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Как встать на учет в качестве безработного?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https://trudvsem.ru/information/pages/additional-info#chapter-2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3" name="Picture 1" descr="D:\Documents and Settings\Psiholog\Рабочий стол\ЦЗ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3308" y="4546831"/>
            <a:ext cx="5300726" cy="1800000"/>
          </a:xfrm>
          <a:prstGeom prst="rect">
            <a:avLst/>
          </a:prstGeom>
          <a:noFill/>
        </p:spPr>
      </p:pic>
      <p:pic>
        <p:nvPicPr>
          <p:cNvPr id="8194" name="Picture 2" descr="D:\Documents and Settings\Psiholog\Рабочий стол\9 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732" y="4338775"/>
            <a:ext cx="5180120" cy="226630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33521E-ED6B-4105-8512-09BE7D072B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083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Поступление в ВУЗ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55939"/>
            <a:ext cx="10972800" cy="485278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Обучение в вузе может осуществляться по следующим формам:</a:t>
            </a:r>
            <a:r>
              <a:rPr lang="ru-RU" sz="2400" b="1" dirty="0">
                <a:solidFill>
                  <a:srgbClr val="002060"/>
                </a:solidFill>
              </a:rPr>
              <a:t> ОЧНАЯ                ОЧНО – ЗАОЧНАЯ,  ЗАОЧНАЯ      ДИСТАНЦИОННАЯ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Программы и сроки  обучения: </a:t>
            </a:r>
          </a:p>
          <a:p>
            <a:pPr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Бакалавриат</a:t>
            </a:r>
            <a:r>
              <a:rPr lang="ru-RU" sz="2400" b="1" dirty="0">
                <a:solidFill>
                  <a:srgbClr val="002060"/>
                </a:solidFill>
              </a:rPr>
              <a:t> ( 4 года)             </a:t>
            </a:r>
            <a:r>
              <a:rPr lang="ru-RU" sz="2400" b="1" dirty="0" err="1">
                <a:solidFill>
                  <a:srgbClr val="002060"/>
                </a:solidFill>
              </a:rPr>
              <a:t>Бакалавриат</a:t>
            </a:r>
            <a:r>
              <a:rPr lang="ru-RU" sz="2400" b="1" dirty="0">
                <a:solidFill>
                  <a:srgbClr val="002060"/>
                </a:solidFill>
              </a:rPr>
              <a:t> (5 лет)         </a:t>
            </a:r>
            <a:r>
              <a:rPr lang="ru-RU" sz="2400" b="1" dirty="0" err="1">
                <a:solidFill>
                  <a:srgbClr val="002060"/>
                </a:solidFill>
              </a:rPr>
              <a:t>Бакалавриат</a:t>
            </a:r>
            <a:r>
              <a:rPr lang="ru-RU" sz="2400" b="1" dirty="0">
                <a:solidFill>
                  <a:srgbClr val="002060"/>
                </a:solidFill>
              </a:rPr>
              <a:t> (4, 5 лет)</a:t>
            </a:r>
          </a:p>
          <a:p>
            <a:pPr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Специалитет</a:t>
            </a:r>
            <a:r>
              <a:rPr lang="ru-RU" sz="2400" b="1" dirty="0">
                <a:solidFill>
                  <a:srgbClr val="002060"/>
                </a:solidFill>
              </a:rPr>
              <a:t> (5 лет)               </a:t>
            </a:r>
            <a:r>
              <a:rPr lang="ru-RU" sz="2400" b="1" dirty="0" err="1">
                <a:solidFill>
                  <a:srgbClr val="002060"/>
                </a:solidFill>
              </a:rPr>
              <a:t>Специалитет</a:t>
            </a:r>
            <a:r>
              <a:rPr lang="ru-RU" sz="2400" b="1" dirty="0">
                <a:solidFill>
                  <a:srgbClr val="002060"/>
                </a:solidFill>
              </a:rPr>
              <a:t> (6 лет)         </a:t>
            </a:r>
            <a:r>
              <a:rPr lang="ru-RU" sz="2400" b="1" dirty="0" err="1">
                <a:solidFill>
                  <a:srgbClr val="002060"/>
                </a:solidFill>
              </a:rPr>
              <a:t>Специалитет</a:t>
            </a:r>
            <a:r>
              <a:rPr lang="ru-RU" sz="2400" b="1" dirty="0">
                <a:solidFill>
                  <a:srgbClr val="002060"/>
                </a:solidFill>
              </a:rPr>
              <a:t> (5,5 лет)  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69" name="Picture 1" descr="D:\Documents and Settings\Psiholog\Рабочий стол\10 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48" y="4487662"/>
            <a:ext cx="2919274" cy="2189456"/>
          </a:xfrm>
          <a:prstGeom prst="rect">
            <a:avLst/>
          </a:prstGeom>
          <a:noFill/>
        </p:spPr>
      </p:pic>
      <p:pic>
        <p:nvPicPr>
          <p:cNvPr id="7170" name="Picture 2" descr="D:\Documents and Settings\Psiholog\Рабочий стол\11 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0058" y="4522926"/>
            <a:ext cx="3297869" cy="2198579"/>
          </a:xfrm>
          <a:prstGeom prst="rect">
            <a:avLst/>
          </a:prstGeom>
          <a:noFill/>
        </p:spPr>
      </p:pic>
      <p:pic>
        <p:nvPicPr>
          <p:cNvPr id="7171" name="Picture 3" descr="D:\Documents and Settings\Psiholog\Рабочий стол\12 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223" y="4485126"/>
            <a:ext cx="3276067" cy="219975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42393-863E-4DE7-A76B-C328E782DF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5815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Нужно ли сдавать ЕГЭ выпускникам учреждений СПО при поступлении в вуз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Согласно ст.70 Федерального закона «Об образовании в Российской Федерации» прием на обучение по программам </a:t>
            </a:r>
            <a:r>
              <a:rPr lang="ru-RU" sz="2000" dirty="0" err="1">
                <a:solidFill>
                  <a:srgbClr val="002060"/>
                </a:solidFill>
              </a:rPr>
              <a:t>бакалавриата</a:t>
            </a:r>
            <a:r>
              <a:rPr lang="ru-RU" sz="2000" dirty="0">
                <a:solidFill>
                  <a:srgbClr val="002060"/>
                </a:solidFill>
              </a:rPr>
              <a:t> и программам </a:t>
            </a:r>
            <a:r>
              <a:rPr lang="ru-RU" sz="2000" dirty="0" err="1">
                <a:solidFill>
                  <a:srgbClr val="002060"/>
                </a:solidFill>
              </a:rPr>
              <a:t>специалитета</a:t>
            </a:r>
            <a:r>
              <a:rPr lang="ru-RU" sz="2000" dirty="0">
                <a:solidFill>
                  <a:srgbClr val="002060"/>
                </a:solidFill>
              </a:rPr>
              <a:t> лиц, имеющих среднее профессиональное или высшее образование, проводится по результатам вступительных испытаний, форма и перечень которых определяются образовательной организацией высшего образования. При этом для каждого вступительного испытания вуз вправе самостоятельно установить форму, в которой данное испытание будет проводиться учебным заведением, либо решить, что формой экзамена будет являться ЕГЭ. 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Таким образом, выпускники учреждений СПО, желающие получить высшее образование, могут сдавать </a:t>
            </a:r>
            <a:r>
              <a:rPr lang="ru-RU" sz="2000" b="1" i="1" dirty="0">
                <a:solidFill>
                  <a:srgbClr val="C00000"/>
                </a:solidFill>
              </a:rPr>
              <a:t>не ЕГЭ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b="1" i="1" dirty="0">
                <a:solidFill>
                  <a:srgbClr val="C00000"/>
                </a:solidFill>
              </a:rPr>
              <a:t>а вступительные экзамены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, проводимые вузом, если это установлено правилами приема в высшее учебное заведение. Такие экзамены обычно проводятся в письменной или тестовой форме в те даты, которые определяет университет. Результаты экзаменов оцениваются комиссией, сформированной высшим учебным заведением.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2CAB7-E3CE-4E37-9654-871A77C55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12197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82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Как сдать ЕГЭ?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51751"/>
            <a:ext cx="10972800" cy="50569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Если вы не сдавали ЕГЭ, то это поправимо: вы можете подать заявление и зарегистрироваться на сдачу государственного экзамена по тем дисциплинам, которые необходимы для поступления в вуз. Узнать, где нужно зарегистрироваться на участие в ЕГЭ, можно </a:t>
            </a:r>
            <a:r>
              <a:rPr lang="ru-RU" b="1" i="1" dirty="0">
                <a:solidFill>
                  <a:srgbClr val="002060"/>
                </a:solidFill>
              </a:rPr>
              <a:t>на сайте местного органа управления образованием.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C00000"/>
                </a:solidFill>
              </a:rPr>
              <a:t>Заявление на ЕГЭ нужно подать до 1 февраля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7" name="Picture 1" descr="D:\Documents and Settings\Psiholog\Рабочий стол\13 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165" y="3933825"/>
            <a:ext cx="6096000" cy="292417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07D0D-42DA-4C77-88AE-A88D1216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Как выбрать подходящий ВУЗ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В соответствии с законодательством РФ выпускникам </a:t>
            </a:r>
            <a:r>
              <a:rPr lang="ru-RU" dirty="0" err="1">
                <a:solidFill>
                  <a:srgbClr val="002060"/>
                </a:solidFill>
              </a:rPr>
              <a:t>ссузов</a:t>
            </a:r>
            <a:r>
              <a:rPr lang="ru-RU" dirty="0">
                <a:solidFill>
                  <a:srgbClr val="002060"/>
                </a:solidFill>
              </a:rPr>
              <a:t> доступна возможность обучения в вузе на бюджетной основе. Старшекурсник колледжа или техникума может выбрать для поступления абсолютно </a:t>
            </a:r>
            <a:r>
              <a:rPr lang="ru-RU" b="1" dirty="0">
                <a:solidFill>
                  <a:srgbClr val="C00000"/>
                </a:solidFill>
                <a:hlinkClick r:id="rId2" tooltip="любой вуз"/>
              </a:rPr>
              <a:t>любой вуз</a:t>
            </a:r>
            <a:r>
              <a:rPr lang="ru-RU" dirty="0">
                <a:solidFill>
                  <a:srgbClr val="002060"/>
                </a:solidFill>
              </a:rPr>
              <a:t>. Особое внимание следует обратить на учебные заведения, которые предлагают </a:t>
            </a:r>
            <a:r>
              <a:rPr lang="ru-RU" b="1" dirty="0">
                <a:solidFill>
                  <a:srgbClr val="002060"/>
                </a:solidFill>
                <a:hlinkClick r:id="rId3" tooltip="ускоренные (сокращенные) программы обучения"/>
              </a:rPr>
              <a:t>ускоренные (сокращенные) программы обучения</a:t>
            </a:r>
            <a:r>
              <a:rPr lang="ru-RU" dirty="0">
                <a:solidFill>
                  <a:srgbClr val="002060"/>
                </a:solidFill>
              </a:rPr>
              <a:t> абитуриентам, имеющим диплом о среднем специальном образовании, поступающим по своему профилю. Согласно данным программам студенты обычно проходят лишь те дисциплины, которые ранее ими не изучались.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CB065-A560-4E2C-B39F-B96B88B85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На какой курс поступают после колледжа/техникума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Согласно нововведениям 2015 года все абитуриенты поступают на первый курс вуза - будь то выпускник школы или колледжа. Но за каждым институтом или университетом оставлено право индивидуального подхода к срокам обучения обладателей дипломов СПО. </a:t>
            </a:r>
            <a:br>
              <a:rPr lang="ru-RU" dirty="0"/>
            </a:br>
            <a:endParaRPr lang="ru-RU" dirty="0"/>
          </a:p>
        </p:txBody>
      </p:sp>
      <p:pic>
        <p:nvPicPr>
          <p:cNvPr id="2049" name="Picture 1" descr="D:\Documents and Settings\Psiholog\Рабочий стол\14 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4393" y="3678130"/>
            <a:ext cx="4705350" cy="2857500"/>
          </a:xfrm>
          <a:prstGeom prst="rect">
            <a:avLst/>
          </a:prstGeom>
          <a:noFill/>
        </p:spPr>
      </p:pic>
      <p:pic>
        <p:nvPicPr>
          <p:cNvPr id="2050" name="Picture 2" descr="D:\Documents and Settings\Psiholog\Рабочий стол\15 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394" y="3554960"/>
            <a:ext cx="6447223" cy="270120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BC46B5-A0FE-4660-9FCE-EEE090CBF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4" t="18640" r="17988" b="15072"/>
          <a:stretch/>
        </p:blipFill>
        <p:spPr>
          <a:xfrm>
            <a:off x="15381" y="21155"/>
            <a:ext cx="1188438" cy="11524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E53976-0000-4D20-AB11-23F136D013AF}" vid="{D922412E-07E6-4576-8C17-815E172D0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343</TotalTime>
  <Words>654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Book Antiqua</vt:lpstr>
      <vt:lpstr>Lucida Sans</vt:lpstr>
      <vt:lpstr>Times New Roman</vt:lpstr>
      <vt:lpstr>Wingdings</vt:lpstr>
      <vt:lpstr>Wingdings 2</vt:lpstr>
      <vt:lpstr>Wingdings 3</vt:lpstr>
      <vt:lpstr>Тема1</vt:lpstr>
      <vt:lpstr>Социализация выпускника на рынке труда</vt:lpstr>
      <vt:lpstr>Презентация PowerPoint</vt:lpstr>
      <vt:lpstr>Варианты построения карьеры</vt:lpstr>
      <vt:lpstr>Трудоустройство</vt:lpstr>
      <vt:lpstr>Поступление в ВУЗ</vt:lpstr>
      <vt:lpstr>Нужно ли сдавать ЕГЭ выпускникам учреждений СПО при поступлении в вуз</vt:lpstr>
      <vt:lpstr>Как сдать ЕГЭ?</vt:lpstr>
      <vt:lpstr>Как выбрать подходящий ВУЗ</vt:lpstr>
      <vt:lpstr>На какой курс поступают после колледжа/техникума</vt:lpstr>
      <vt:lpstr>Почему выпускникам колледжа легче учиться в вузе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выпускника на рынке труда</dc:title>
  <dc:creator>xXx</dc:creator>
  <cp:lastModifiedBy>Polina Nichkova</cp:lastModifiedBy>
  <cp:revision>15</cp:revision>
  <dcterms:created xsi:type="dcterms:W3CDTF">2020-11-25T16:31:55Z</dcterms:created>
  <dcterms:modified xsi:type="dcterms:W3CDTF">2023-11-29T10:05:35Z</dcterms:modified>
</cp:coreProperties>
</file>