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257" r:id="rId3"/>
    <p:sldId id="268" r:id="rId4"/>
    <p:sldId id="267" r:id="rId5"/>
    <p:sldId id="269" r:id="rId6"/>
    <p:sldId id="270" r:id="rId7"/>
    <p:sldId id="271" r:id="rId8"/>
    <p:sldId id="284" r:id="rId9"/>
    <p:sldId id="272" r:id="rId10"/>
    <p:sldId id="273" r:id="rId11"/>
    <p:sldId id="274" r:id="rId12"/>
    <p:sldId id="285" r:id="rId13"/>
    <p:sldId id="275" r:id="rId14"/>
    <p:sldId id="276" r:id="rId15"/>
    <p:sldId id="277" r:id="rId16"/>
    <p:sldId id="286" r:id="rId17"/>
    <p:sldId id="279" r:id="rId18"/>
    <p:sldId id="280" r:id="rId19"/>
    <p:sldId id="281" r:id="rId20"/>
    <p:sldId id="287" r:id="rId21"/>
    <p:sldId id="282" r:id="rId22"/>
    <p:sldId id="283" r:id="rId23"/>
    <p:sldId id="288" r:id="rId24"/>
    <p:sldId id="289" r:id="rId25"/>
    <p:sldId id="290" r:id="rId26"/>
    <p:sldId id="291" r:id="rId27"/>
    <p:sldId id="292" r:id="rId28"/>
    <p:sldId id="293" r:id="rId29"/>
    <p:sldId id="296" r:id="rId30"/>
    <p:sldId id="297" r:id="rId31"/>
    <p:sldId id="294" r:id="rId32"/>
    <p:sldId id="295" r:id="rId33"/>
    <p:sldId id="298" r:id="rId34"/>
    <p:sldId id="299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4" r:id="rId56"/>
    <p:sldId id="322" r:id="rId57"/>
    <p:sldId id="323" r:id="rId58"/>
    <p:sldId id="262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78" y="1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79384-FC79-4F98-B427-63DE2849CF3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941A7-45CA-44C6-AAE0-D449BD81F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766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941A7-45CA-44C6-AAE0-D449BD81FB9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730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941A7-45CA-44C6-AAE0-D449BD81FB99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68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941A7-45CA-44C6-AAE0-D449BD81FB9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580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941A7-45CA-44C6-AAE0-D449BD81FB9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023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941A7-45CA-44C6-AAE0-D449BD81FB9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273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941A7-45CA-44C6-AAE0-D449BD81FB9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873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941A7-45CA-44C6-AAE0-D449BD81FB9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011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941A7-45CA-44C6-AAE0-D449BD81FB99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197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941A7-45CA-44C6-AAE0-D449BD81FB99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236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941A7-45CA-44C6-AAE0-D449BD81FB99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42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0C9582-66A0-4716-AD8E-5D1FF94B900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F2866-F83E-4172-BB57-21350CB4A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69063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0C9582-66A0-4716-AD8E-5D1FF94B900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F2866-F83E-4172-BB57-21350CB4A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235484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0C9582-66A0-4716-AD8E-5D1FF94B900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F2866-F83E-4172-BB57-21350CB4A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803027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0C9582-66A0-4716-AD8E-5D1FF94B900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F2866-F83E-4172-BB57-21350CB4A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857373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0C9582-66A0-4716-AD8E-5D1FF94B900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F2866-F83E-4172-BB57-21350CB4A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902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0C9582-66A0-4716-AD8E-5D1FF94B900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F2866-F83E-4172-BB57-21350CB4A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231070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0C9582-66A0-4716-AD8E-5D1FF94B900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F2866-F83E-4172-BB57-21350CB4A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348311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0C9582-66A0-4716-AD8E-5D1FF94B900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F2866-F83E-4172-BB57-21350CB4A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032755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0C9582-66A0-4716-AD8E-5D1FF94B900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F2866-F83E-4172-BB57-21350CB4A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884442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0C9582-66A0-4716-AD8E-5D1FF94B900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F2866-F83E-4172-BB57-21350CB4A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018618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0C9582-66A0-4716-AD8E-5D1FF94B900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F2866-F83E-4172-BB57-21350CB4A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907909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fld id="{8F0C9582-66A0-4716-AD8E-5D1FF94B900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fld id="{685F2866-F83E-4172-BB57-21350CB4A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390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cspu.ru/abitu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cspu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pu.ru/abitu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hyperlink" Target="https://&#1102;&#1091;&#1088;&#1075;&#1072;&#1091;.&#1088;&#1092;/abitur/index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&#1102;&#1091;&#1088;&#1075;&#1072;&#1091;.&#1088;&#1092;/" TargetMode="External"/><Relationship Id="rId2" Type="http://schemas.openxmlformats.org/officeDocument/2006/relationships/hyperlink" Target="https://&#1102;&#1091;&#1088;&#1075;&#1072;&#1091;.&#1088;&#1092;/about/offic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ralgufk.ru/sites/default/files/doc/pravila_priyoma_bak_2021.pdf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uralgufk.ru/abitu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chelsma.ru/files/misc/pravilapriema2021-22uch.go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pu.ru/abitur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hyperlink" Target="http://www.chelsma.ru/abitur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chelsma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pu.ru/abitu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hyperlink" Target="https://chgik.ru/sitemap/abiturientu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chgik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uyrgii.ru/sites/default/files/pagefiles/pravila_priema_vo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pu.ru/abitu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hyperlink" Target="http://uyrgii.ru/node/4958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uyrgii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chel.ranepa.ru/upload/iblock/99d/pravila_priema_utverzhdennye_organizatsiey_samostoyatelno_Bakalavria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pu.ru/abitur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4.png"/><Relationship Id="rId4" Type="http://schemas.openxmlformats.org/officeDocument/2006/relationships/hyperlink" Target="https://chel.ranepa.ru/abitur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usu.ru/ru/structure/institut-estestvennyh-i-tochnyh-nauk" TargetMode="External"/><Relationship Id="rId13" Type="http://schemas.openxmlformats.org/officeDocument/2006/relationships/image" Target="../media/image8.png"/><Relationship Id="rId3" Type="http://schemas.openxmlformats.org/officeDocument/2006/relationships/hyperlink" Target="https://www.susu.ru/ru/structure/vysshaya-mediko-biologicheskaya-shkola" TargetMode="External"/><Relationship Id="rId7" Type="http://schemas.openxmlformats.org/officeDocument/2006/relationships/hyperlink" Target="https://www.susu.ru/ru/structure/institut-media-i-socialno-gumanitarnyh-nauk" TargetMode="External"/><Relationship Id="rId12" Type="http://schemas.openxmlformats.org/officeDocument/2006/relationships/image" Target="../media/image7.jpeg"/><Relationship Id="rId2" Type="http://schemas.openxmlformats.org/officeDocument/2006/relationships/hyperlink" Target="https://www.susu.ru/ru/structure/arhitekturno-stroitelnyy-institu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usu.ru/ru/structure/institut-lingvistiki-i-mezhdunarodnyh-kommunikaciy" TargetMode="External"/><Relationship Id="rId11" Type="http://schemas.openxmlformats.org/officeDocument/2006/relationships/hyperlink" Target="https://www.susu.ru/ru/structure/yuridicheskiy-institut" TargetMode="External"/><Relationship Id="rId5" Type="http://schemas.openxmlformats.org/officeDocument/2006/relationships/hyperlink" Target="https://www.susu.ru/ru/university/structure/electronics-higher-school" TargetMode="External"/><Relationship Id="rId10" Type="http://schemas.openxmlformats.org/officeDocument/2006/relationships/hyperlink" Target="https://www.susu.ru/ru/politehnicheskiy-institut" TargetMode="External"/><Relationship Id="rId4" Type="http://schemas.openxmlformats.org/officeDocument/2006/relationships/hyperlink" Target="https://www.susu.ru/ru/structure/vysshaya-shkola-ekonomiki-i-upravleniya" TargetMode="External"/><Relationship Id="rId9" Type="http://schemas.openxmlformats.org/officeDocument/2006/relationships/hyperlink" Target="https://www.susu.ru/ru/university/departments/educational/institutes/institute-sport-tourism-and-service" TargetMode="External"/><Relationship Id="rId1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ranepa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ub.rgup.ru/rimg/files/pk_2021/Pravila_priema_vo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pu.ru/abitur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9.png"/><Relationship Id="rId4" Type="http://schemas.openxmlformats.org/officeDocument/2006/relationships/hyperlink" Target="https://ub.rgup.ru/?mod=pages&amp;id=1397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ub.rgup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pu.ru/abitu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3.png"/><Relationship Id="rId4" Type="http://schemas.openxmlformats.org/officeDocument/2006/relationships/hyperlink" Target="https://chirt.usurt.ru/abitur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chirt.usurt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bit.susu.ru/priem/info_16_11_2015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pu.ru/abitur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8.png"/><Relationship Id="rId4" Type="http://schemas.openxmlformats.org/officeDocument/2006/relationships/hyperlink" Target="http://www.fa.ru/fil/chelyabinsk/pk/Pages/Home.aspx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www.fa.ru/fil/chelyabins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pu.ru/abitur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1.png"/><Relationship Id="rId4" Type="http://schemas.openxmlformats.org/officeDocument/2006/relationships/hyperlink" Target="http://www.fa.ru/fil/chelyabinsk/pk/Pages/Home.aspx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&#1095;&#1074;&#1074;&#1072;&#1082;&#1091;&#1096;.&#1088;&#1092;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csu.ru/prospective-student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9185" y="2683470"/>
            <a:ext cx="10972800" cy="18288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ИНФОРМАЦИЯ ДЛЯ ПОСТУПАЮЩИХ О ВЫСШИХ УЧЕБНЫХ ЗАВЕДЕНИЯХ </a:t>
            </a:r>
            <a:br>
              <a:rPr lang="ru-RU" dirty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Г. ЧЕЛЯБИНСКА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11772" y="291624"/>
            <a:ext cx="66419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881" indent="-192881" algn="ctr">
              <a:buClr>
                <a:schemeClr val="accent1"/>
              </a:buClr>
              <a:buSzPct val="80000"/>
              <a:defRPr/>
            </a:pPr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Министерство Образования и Науки Челябинской области</a:t>
            </a:r>
          </a:p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ГБНОУ «Образовательный комплекс «СМЕНА»</a:t>
            </a:r>
            <a:r>
              <a:rPr lang="ru-RU" b="1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endParaRPr lang="en-US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rgbClr val="0070C0"/>
                </a:solidFill>
                <a:cs typeface="Times New Roman" pitchFamily="18" charset="0"/>
              </a:rPr>
              <a:t>ОБЛАСТНОЙ  ЦЕНТР ПРОФОРИЕНТАЦИИ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rgbClr val="0070C0"/>
                </a:solidFill>
                <a:cs typeface="Times New Roman" pitchFamily="18" charset="0"/>
              </a:rPr>
              <a:t>СИСТЕМЫ ПРОФЕССИОНАЛЬНОГО ОБРАЗОВАНИЯ</a:t>
            </a:r>
          </a:p>
          <a:p>
            <a:pPr algn="ctr">
              <a:defRPr/>
            </a:pPr>
            <a:r>
              <a:rPr lang="ru-RU" b="1" dirty="0">
                <a:solidFill>
                  <a:srgbClr val="0070C0"/>
                </a:solidFill>
                <a:cs typeface="Times New Roman" pitchFamily="18" charset="0"/>
              </a:rPr>
              <a:t>«ФОРМУЛА УСПЕХА»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161" y="291624"/>
            <a:ext cx="30162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669" y="297974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34997-5560-4C8E-914C-BF23E4A99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0766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ЧелГУ</a:t>
            </a:r>
            <a:endParaRPr lang="ru-RU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323" y="1417638"/>
            <a:ext cx="11426825" cy="4708525"/>
          </a:xfrm>
        </p:spPr>
        <p:txBody>
          <a:bodyPr/>
          <a:lstStyle/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Адрес: </a:t>
            </a:r>
            <a:r>
              <a:rPr lang="ru-RU" b="1" dirty="0">
                <a:solidFill>
                  <a:srgbClr val="002060"/>
                </a:solidFill>
              </a:rPr>
              <a:t>ул. Братьев Кашириных, 129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Телефон:  </a:t>
            </a:r>
            <a:r>
              <a:rPr lang="ru-RU" b="1" dirty="0">
                <a:solidFill>
                  <a:srgbClr val="002060"/>
                </a:solidFill>
              </a:rPr>
              <a:t>+7 (351) 799-70-01, +7 (900) 073-30-49​​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Официальный сайт: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www.csu.ru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https://326605.selcdn.ru/03005/iblock/113/Logotip-CHelG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79" y="3258000"/>
            <a:ext cx="36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42DCE6-ADCF-4C39-A454-93698FF65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42" y="181505"/>
            <a:ext cx="847417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97990"/>
      </p:ext>
    </p:extLst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Южно-Уральский государственный гуманитарно-педагогический университет </a:t>
            </a:r>
            <a:br>
              <a:rPr lang="ru-RU" dirty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(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ЮУрГГПУ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40717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Южно-Уральский государственный гуманитарно-педагогический университет - один из старейших вузов Челябинской области, готовит педагогов, психологов, социальных работников, экологов.</a:t>
            </a:r>
          </a:p>
          <a:p>
            <a:pPr marL="650875" indent="0" algn="ctr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https://russiaedu.ru/media/cache/image_md_resize/uploads/upload-images/2019/01/05/wYB80yewI_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97" y="3258000"/>
            <a:ext cx="54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2F59B4-6CEA-401B-969E-46ECE19BB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594607"/>
            <a:ext cx="847417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20052"/>
      </p:ext>
    </p:extLst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-38717"/>
            <a:ext cx="11799863" cy="11430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Бакалавриат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/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специалитет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 (очно):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40460" y="921201"/>
            <a:ext cx="6941260" cy="4880829"/>
          </a:xfrm>
        </p:spPr>
        <p:txBody>
          <a:bodyPr/>
          <a:lstStyle/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Факультет иностранных языков: ​ ​  </a:t>
            </a:r>
          </a:p>
          <a:p>
            <a:pPr marL="993775" indent="-3429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02060"/>
                </a:solidFill>
              </a:rPr>
              <a:t>Педагогическое образование (с двумя профилями подготовки): </a:t>
            </a:r>
            <a:r>
              <a:rPr lang="ru-RU" sz="2100" i="1" dirty="0">
                <a:solidFill>
                  <a:srgbClr val="002060"/>
                </a:solidFill>
              </a:rPr>
              <a:t>Английский/ Французский/ Немецкий;</a:t>
            </a:r>
            <a:r>
              <a:rPr lang="ru-RU" sz="2100" dirty="0">
                <a:solidFill>
                  <a:srgbClr val="002060"/>
                </a:solidFill>
              </a:rPr>
              <a:t>                                     </a:t>
            </a:r>
          </a:p>
          <a:p>
            <a:pPr marL="993775" indent="-3429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02060"/>
                </a:solidFill>
              </a:rPr>
              <a:t>Лингвистика: </a:t>
            </a:r>
            <a:r>
              <a:rPr lang="ru-RU" sz="2100" i="1" dirty="0">
                <a:solidFill>
                  <a:srgbClr val="002060"/>
                </a:solidFill>
              </a:rPr>
              <a:t>Перевод и </a:t>
            </a:r>
            <a:r>
              <a:rPr lang="ru-RU" sz="2100" i="1" dirty="0" err="1">
                <a:solidFill>
                  <a:srgbClr val="002060"/>
                </a:solidFill>
              </a:rPr>
              <a:t>переводоведение</a:t>
            </a:r>
            <a:r>
              <a:rPr lang="ru-RU" sz="2100" i="1" dirty="0">
                <a:solidFill>
                  <a:srgbClr val="002060"/>
                </a:solidFill>
              </a:rPr>
              <a:t>.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Факультет инклюзивного и коррекционного образования:</a:t>
            </a:r>
          </a:p>
          <a:p>
            <a:pPr marL="993775" indent="-3429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02060"/>
                </a:solidFill>
              </a:rPr>
              <a:t>Логопедия;</a:t>
            </a:r>
          </a:p>
          <a:p>
            <a:pPr marL="993775" indent="-3429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02060"/>
                </a:solidFill>
              </a:rPr>
              <a:t>Дошкольная дефектология.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Факультет подготовки учителей начальных классов:</a:t>
            </a:r>
            <a:endParaRPr lang="en-US" sz="2100" b="1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02060"/>
                </a:solidFill>
              </a:rPr>
              <a:t>Начальное образование. Управление начальным образование;</a:t>
            </a:r>
          </a:p>
          <a:p>
            <a:pPr marL="1108075" indent="-4572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02060"/>
                </a:solidFill>
              </a:rPr>
              <a:t>Начальное образование. Дошкольное образование/ Английский язык.                                        </a:t>
            </a:r>
          </a:p>
          <a:p>
            <a:pPr marL="993775" indent="-3429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Высшая школа физической культуры и спорта</a:t>
            </a:r>
          </a:p>
          <a:p>
            <a:pPr marL="650875" indent="0">
              <a:buClr>
                <a:srgbClr val="002060"/>
              </a:buClr>
              <a:buSzPct val="100000"/>
              <a:buNone/>
            </a:pP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5679534" y="921201"/>
            <a:ext cx="6512466" cy="488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Физико-математический факультет:</a:t>
            </a:r>
          </a:p>
          <a:p>
            <a:pPr marL="993775" indent="-3429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02060"/>
                </a:solidFill>
              </a:rPr>
              <a:t>Педагогическое образование (с двумя профилями подготовки);</a:t>
            </a:r>
          </a:p>
          <a:p>
            <a:pPr marL="993775" indent="-3429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02060"/>
                </a:solidFill>
              </a:rPr>
              <a:t>Информационные технологии в образовании.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Исторический факультет </a:t>
            </a:r>
          </a:p>
          <a:p>
            <a:pPr marL="993775" indent="-3429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02060"/>
                </a:solidFill>
              </a:rPr>
              <a:t>Педагогическое образование (с двумя профилями подготовки).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Естественно-технологический факультет</a:t>
            </a:r>
          </a:p>
          <a:p>
            <a:pPr marL="1108075" indent="-4572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02060"/>
                </a:solidFill>
              </a:rPr>
              <a:t>Педагогическое образование (с двумя профилями подготовки);</a:t>
            </a:r>
          </a:p>
          <a:p>
            <a:pPr marL="1108075" indent="-4572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02060"/>
                </a:solidFill>
              </a:rPr>
              <a:t>Экология и природопользование.</a:t>
            </a:r>
          </a:p>
          <a:p>
            <a:pPr marL="993775" indent="-3429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Факультет дошкольного образования</a:t>
            </a:r>
          </a:p>
          <a:p>
            <a:pPr marL="993775" indent="-3429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Факультет психологии</a:t>
            </a:r>
          </a:p>
          <a:p>
            <a:pPr marL="993775" indent="-3429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Филологический факультет </a:t>
            </a:r>
          </a:p>
          <a:p>
            <a:pPr marL="993775" indent="-3429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Профессионально-педагогический институт</a:t>
            </a:r>
          </a:p>
        </p:txBody>
      </p:sp>
      <p:pic>
        <p:nvPicPr>
          <p:cNvPr id="7" name="Picture 2" descr="ЮУрГГП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12" y="52890"/>
            <a:ext cx="631498" cy="86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495172"/>
      </p:ext>
    </p:extLst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ЮУрГГПУ</a:t>
            </a:r>
            <a:endParaRPr lang="ru-RU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638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  <a:hlinkClick r:id="rId2"/>
              </a:rPr>
              <a:t>«Абитуриенту</a:t>
            </a:r>
            <a:r>
              <a:rPr lang="ru-RU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1060192" y="3560360"/>
            <a:ext cx="1614084" cy="805217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493" t="9333" r="6865" b="15406"/>
          <a:stretch/>
        </p:blipFill>
        <p:spPr>
          <a:xfrm>
            <a:off x="2806889" y="2356658"/>
            <a:ext cx="6578221" cy="3212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655309-3960-4DB5-BAFF-B0D22E852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270405"/>
            <a:ext cx="847417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93715"/>
      </p:ext>
    </p:extLst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ЮУрГГПУ</a:t>
            </a:r>
            <a:endParaRPr lang="ru-RU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323" y="1417638"/>
            <a:ext cx="11426825" cy="4708525"/>
          </a:xfrm>
        </p:spPr>
        <p:txBody>
          <a:bodyPr/>
          <a:lstStyle/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Адрес: пр. Ленина, 69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Телефон</a:t>
            </a:r>
            <a:r>
              <a:rPr lang="ru-RU" b="1" dirty="0">
                <a:solidFill>
                  <a:srgbClr val="002060"/>
                </a:solidFill>
              </a:rPr>
              <a:t>​​</a:t>
            </a:r>
            <a:r>
              <a:rPr lang="ru-RU" dirty="0">
                <a:solidFill>
                  <a:srgbClr val="002060"/>
                </a:solidFill>
              </a:rPr>
              <a:t>:  </a:t>
            </a:r>
            <a:r>
              <a:rPr lang="ru-RU" b="1" dirty="0">
                <a:solidFill>
                  <a:srgbClr val="002060"/>
                </a:solidFill>
              </a:rPr>
              <a:t>8 (351) 216-56-01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Официальный сайт: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https://www.cspu.ru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 descr="ЮУрГГП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36" y="3417086"/>
            <a:ext cx="2273727" cy="312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1C4B8C-F297-48C4-B88D-3D1BB578B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177306"/>
            <a:ext cx="847417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42555"/>
      </p:ext>
    </p:extLst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Южно-Уральский государственный аграрный университет (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ЮУрГАУ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58407" y="1456852"/>
            <a:ext cx="11840807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Федеральное государственное бюджетное образовательное учреждение высшего образования «Южно-Уральский государственный аграрный университет» создано 1 июля 2015 года. В состав нового учебного заведения вошли Уральская государственная академия ветеринарной медицины (Троицк) и Челябинская государственная </a:t>
            </a:r>
            <a:r>
              <a:rPr lang="ru-RU" dirty="0" err="1">
                <a:solidFill>
                  <a:srgbClr val="002060"/>
                </a:solidFill>
              </a:rPr>
              <a:t>агроинженерная</a:t>
            </a:r>
            <a:r>
              <a:rPr lang="ru-RU" dirty="0">
                <a:solidFill>
                  <a:srgbClr val="002060"/>
                </a:solidFill>
              </a:rPr>
              <a:t> академия (г. Челябинск).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 descr="https://upload.wikimedia.org/wikipedia/commons/c/cc/%D0%AE%D0%B6%D0%BD%D0%BE-%D0%A3%D1%80%D0%B0%D0%BB%D1%8C%D1%81%D0%BA%D0%B8%D0%B9_%D0%B3%D0%BE%D1%81%D1%83%D0%B4%D0%B0%D1%80%D1%81%D1%82%D0%B2%D0%B5%D0%BD%D0%BD%D1%8B%D0%B9_%D0%B0%D0%B3%D1%80%D0%B0%D1%80%D0%BD%D1%8B%D0%B9_%D1%83%D0%BD%D0%B8%D0%B2%D0%B5%D1%80%D1%81%D0%B8%D1%82%D0%B5%D1%82_f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093" y="4013311"/>
            <a:ext cx="3919952" cy="2940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E1026F-E4B2-40CD-9F39-2D98F0115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397079"/>
            <a:ext cx="847417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69079"/>
      </p:ext>
    </p:extLst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1916"/>
            <a:ext cx="12577786" cy="11430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Бакалавриат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/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специалитет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 (очно):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72222" y="1143631"/>
            <a:ext cx="6941260" cy="6557772"/>
          </a:xfrm>
        </p:spPr>
        <p:txBody>
          <a:bodyPr/>
          <a:lstStyle/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05.03.06 - Экология и природопользование: </a:t>
            </a:r>
            <a:r>
              <a:rPr lang="ru-RU" sz="2100" i="1" dirty="0">
                <a:solidFill>
                  <a:srgbClr val="002060"/>
                </a:solidFill>
              </a:rPr>
              <a:t>Экология</a:t>
            </a:r>
            <a:endParaRPr lang="ru-RU" sz="2100" b="1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06.03.01 – Биология: </a:t>
            </a:r>
            <a:r>
              <a:rPr lang="ru-RU" sz="2100" i="1" dirty="0">
                <a:solidFill>
                  <a:srgbClr val="002060"/>
                </a:solidFill>
              </a:rPr>
              <a:t>Охотоведение</a:t>
            </a:r>
            <a:r>
              <a:rPr lang="ru-RU" sz="2100" b="1" dirty="0">
                <a:solidFill>
                  <a:srgbClr val="002060"/>
                </a:solidFill>
              </a:rPr>
              <a:t>                                 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19.03.01 – Биотехнология: </a:t>
            </a:r>
            <a:r>
              <a:rPr lang="ru-RU" sz="2100" i="1" dirty="0">
                <a:solidFill>
                  <a:srgbClr val="002060"/>
                </a:solidFill>
              </a:rPr>
              <a:t>Пищевая биотехнология</a:t>
            </a:r>
            <a:endParaRPr lang="ru-RU" sz="2100" b="1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23.05.01 - Наземные транспортно-технологические средства: </a:t>
            </a:r>
            <a:r>
              <a:rPr lang="ru-RU" sz="2100" i="1" dirty="0">
                <a:solidFill>
                  <a:srgbClr val="002060"/>
                </a:solidFill>
              </a:rPr>
              <a:t>Технические средства агропромышленного комплекса</a:t>
            </a:r>
            <a:endParaRPr lang="ru-RU" sz="2100" b="1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35.03.03 - Агрохимия и </a:t>
            </a:r>
            <a:r>
              <a:rPr lang="ru-RU" sz="2100" b="1" dirty="0" err="1">
                <a:solidFill>
                  <a:srgbClr val="002060"/>
                </a:solidFill>
              </a:rPr>
              <a:t>агропочвоведение</a:t>
            </a:r>
            <a:r>
              <a:rPr lang="ru-RU" sz="2100" b="1" dirty="0">
                <a:solidFill>
                  <a:srgbClr val="002060"/>
                </a:solidFill>
              </a:rPr>
              <a:t>: </a:t>
            </a:r>
            <a:r>
              <a:rPr lang="ru-RU" sz="2100" i="1" dirty="0">
                <a:solidFill>
                  <a:srgbClr val="002060"/>
                </a:solidFill>
              </a:rPr>
              <a:t>Агроэкология</a:t>
            </a:r>
            <a:endParaRPr lang="ru-RU" sz="2100" b="1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35.03.04 – Агрономия: </a:t>
            </a:r>
            <a:r>
              <a:rPr lang="ru-RU" sz="2100" i="1" dirty="0">
                <a:solidFill>
                  <a:srgbClr val="002060"/>
                </a:solidFill>
              </a:rPr>
              <a:t>Селекция и семеноводство сельскохозяйственных культур/Агробизнес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35.03.05 – Садоводство: </a:t>
            </a:r>
            <a:r>
              <a:rPr lang="ru-RU" sz="2100" i="1" dirty="0">
                <a:solidFill>
                  <a:srgbClr val="002060"/>
                </a:solidFill>
              </a:rPr>
              <a:t>Декоративное садоводство и ландшафтный дизайн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5308979" y="1071084"/>
            <a:ext cx="6883021" cy="488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35.03.06 – </a:t>
            </a:r>
            <a:r>
              <a:rPr lang="ru-RU" sz="2100" b="1" dirty="0" err="1">
                <a:solidFill>
                  <a:srgbClr val="002060"/>
                </a:solidFill>
              </a:rPr>
              <a:t>Агроинженерия</a:t>
            </a:r>
            <a:endParaRPr lang="ru-RU" sz="2100" b="1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35.03.07 - Технология производства и переработки сельскохозяйственной продукции: </a:t>
            </a:r>
            <a:r>
              <a:rPr lang="ru-RU" sz="2100" i="1" dirty="0">
                <a:solidFill>
                  <a:srgbClr val="002060"/>
                </a:solidFill>
              </a:rPr>
              <a:t>Технология производства, хранения и переработки продукции животноводства и растениеводства / Биотехнология производства и переработки сельскохозяйственной продукции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36.03.01 - Ветеринарно-санитарная экспертиза: </a:t>
            </a:r>
            <a:r>
              <a:rPr lang="ru-RU" sz="2100" i="1" dirty="0">
                <a:solidFill>
                  <a:srgbClr val="002060"/>
                </a:solidFill>
              </a:rPr>
              <a:t>Производственный ветеринарно-санитарный контроль / </a:t>
            </a:r>
            <a:r>
              <a:rPr lang="ru-RU" sz="2100" dirty="0">
                <a:solidFill>
                  <a:srgbClr val="002060"/>
                </a:solidFill>
              </a:rPr>
              <a:t>Государственный ветеринарный надзор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36.03.02 – Зоотехния: </a:t>
            </a:r>
            <a:r>
              <a:rPr lang="ru-RU" sz="2100" i="1" dirty="0">
                <a:solidFill>
                  <a:srgbClr val="002060"/>
                </a:solidFill>
              </a:rPr>
              <a:t>Технология производства продуктов животноводства и птицеводства</a:t>
            </a:r>
            <a:r>
              <a:rPr lang="ru-RU" sz="2100" b="1" dirty="0">
                <a:solidFill>
                  <a:srgbClr val="002060"/>
                </a:solidFill>
              </a:rPr>
              <a:t>/</a:t>
            </a:r>
            <a:r>
              <a:rPr lang="ru-RU" sz="2100" i="1" dirty="0">
                <a:solidFill>
                  <a:srgbClr val="002060"/>
                </a:solidFill>
              </a:rPr>
              <a:t>Разведение и селекция сельскохозяйственных животных и птицы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36.05.01 – Ветеринария: </a:t>
            </a:r>
            <a:r>
              <a:rPr lang="ru-RU" sz="2100" i="1" dirty="0">
                <a:solidFill>
                  <a:srgbClr val="002060"/>
                </a:solidFill>
              </a:rPr>
              <a:t>Диагностика, лечение и профилактика болезней животных</a:t>
            </a:r>
          </a:p>
        </p:txBody>
      </p:sp>
      <p:pic>
        <p:nvPicPr>
          <p:cNvPr id="8" name="Picture 2" descr="https://xn--80af2bld5d.xn--p1ai/img/logo90(12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3" y="77968"/>
            <a:ext cx="850260" cy="843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F648AF-80FB-44BD-ADEF-6956DB8C10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11312290" y="100506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79743"/>
      </p:ext>
    </p:extLst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ЮУрГАУ</a:t>
            </a:r>
            <a:endParaRPr lang="ru-RU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638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>
                <a:solidFill>
                  <a:srgbClr val="002060"/>
                </a:solidFill>
                <a:hlinkClick r:id="rId3"/>
              </a:rPr>
              <a:t>«</a:t>
            </a:r>
            <a:r>
              <a:rPr lang="ru-RU">
                <a:solidFill>
                  <a:srgbClr val="002060"/>
                </a:solidFill>
                <a:hlinkClick r:id="rId4"/>
              </a:rPr>
              <a:t>Абитуриенту</a:t>
            </a:r>
            <a:r>
              <a:rPr lang="ru-RU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07975" y="3415353"/>
            <a:ext cx="1614084" cy="805217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806" t="10131" r="4739" b="14808"/>
          <a:stretch/>
        </p:blipFill>
        <p:spPr>
          <a:xfrm>
            <a:off x="2022143" y="2096758"/>
            <a:ext cx="8147713" cy="37597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1F4B12-C84F-4593-8EEA-E1CE729CE4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27443"/>
      </p:ext>
    </p:extLst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ЮУрГАУ</a:t>
            </a:r>
            <a:endParaRPr lang="ru-RU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323" y="1417638"/>
            <a:ext cx="11426825" cy="4708525"/>
          </a:xfrm>
        </p:spPr>
        <p:txBody>
          <a:bodyPr/>
          <a:lstStyle/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Адрес: </a:t>
            </a:r>
            <a:r>
              <a:rPr lang="ru-RU" b="1" dirty="0">
                <a:solidFill>
                  <a:srgbClr val="002060"/>
                </a:solidFill>
              </a:rPr>
              <a:t>г. Челябинск, пр. Ленина, 75 </a:t>
            </a:r>
            <a:r>
              <a:rPr lang="ru-RU" dirty="0">
                <a:solidFill>
                  <a:srgbClr val="002060"/>
                </a:solidFill>
              </a:rPr>
              <a:t>/ </a:t>
            </a:r>
            <a:r>
              <a:rPr lang="ru-RU" i="1" dirty="0">
                <a:solidFill>
                  <a:srgbClr val="002060"/>
                </a:solidFill>
              </a:rPr>
              <a:t>г. Троицк, ул. Гагарина,13</a:t>
            </a:r>
            <a:r>
              <a:rPr lang="ru-RU" dirty="0">
                <a:solidFill>
                  <a:srgbClr val="002060"/>
                </a:solidFill>
              </a:rPr>
              <a:t> /    </a:t>
            </a:r>
            <a:r>
              <a:rPr lang="ru-RU" i="1" dirty="0">
                <a:solidFill>
                  <a:srgbClr val="002060"/>
                </a:solidFill>
              </a:rPr>
              <a:t>с. </a:t>
            </a:r>
            <a:r>
              <a:rPr lang="ru-RU" i="1" dirty="0" err="1">
                <a:solidFill>
                  <a:srgbClr val="002060"/>
                </a:solidFill>
              </a:rPr>
              <a:t>Миасское</a:t>
            </a:r>
            <a:r>
              <a:rPr lang="ru-RU" i="1" dirty="0">
                <a:solidFill>
                  <a:srgbClr val="002060"/>
                </a:solidFill>
              </a:rPr>
              <a:t>, ул. Советская, 8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Телефон</a:t>
            </a:r>
            <a:r>
              <a:rPr lang="ru-RU" b="1" dirty="0">
                <a:solidFill>
                  <a:srgbClr val="002060"/>
                </a:solidFill>
              </a:rPr>
              <a:t>​​</a:t>
            </a:r>
            <a:r>
              <a:rPr lang="ru-RU" dirty="0">
                <a:solidFill>
                  <a:srgbClr val="002060"/>
                </a:solidFill>
              </a:rPr>
              <a:t>: </a:t>
            </a:r>
            <a:r>
              <a:rPr lang="ru-RU" b="1" dirty="0">
                <a:solidFill>
                  <a:srgbClr val="002060"/>
                </a:solidFill>
              </a:rPr>
              <a:t>+7 (351) 266-65-30</a:t>
            </a:r>
            <a:r>
              <a:rPr lang="ru-RU" dirty="0">
                <a:solidFill>
                  <a:srgbClr val="002060"/>
                </a:solidFill>
              </a:rPr>
              <a:t>,  </a:t>
            </a:r>
            <a:r>
              <a:rPr lang="ru-RU" b="1" dirty="0">
                <a:solidFill>
                  <a:srgbClr val="002060"/>
                </a:solidFill>
              </a:rPr>
              <a:t>+7 (35163) 2-00-10</a:t>
            </a:r>
          </a:p>
          <a:p>
            <a:pPr marL="650875" indent="0"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en-US" u="sng" dirty="0">
                <a:hlinkClick r:id="rId2"/>
              </a:rPr>
              <a:t>tvi_t@mail.ru</a:t>
            </a:r>
            <a:endParaRPr lang="ru-RU" b="1" dirty="0">
              <a:solidFill>
                <a:srgbClr val="002060"/>
              </a:solidFill>
            </a:endParaRP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Официальный сайт: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юургау.рф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xn--80af2bld5d.xn--p1ai/img/logo90(120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32" y="3771900"/>
            <a:ext cx="2838735" cy="2815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6B70A0-A980-4F25-AA02-16FA20BDE4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89617"/>
      </p:ext>
    </p:extLst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Уральский государственный университет физической культуры</a:t>
            </a:r>
            <a:br>
              <a:rPr lang="ru-RU" dirty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 (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УралГУФК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660045" y="1055581"/>
            <a:ext cx="12688271" cy="4708525"/>
          </a:xfrm>
        </p:spPr>
        <p:txBody>
          <a:bodyPr/>
          <a:lstStyle/>
          <a:p>
            <a:pPr marL="650875" indent="0" algn="ctr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Это крупный научно-образовательный комплекс, обеспечивающий процесс обучения в области физкультуры и спорта от </a:t>
            </a:r>
            <a:r>
              <a:rPr lang="ru-RU" dirty="0" err="1">
                <a:solidFill>
                  <a:srgbClr val="002060"/>
                </a:solidFill>
              </a:rPr>
              <a:t>довузовской</a:t>
            </a:r>
            <a:r>
              <a:rPr lang="ru-RU" dirty="0">
                <a:solidFill>
                  <a:srgbClr val="002060"/>
                </a:solidFill>
              </a:rPr>
              <a:t> подготовки до повышения квалификации дипломированных специалистов.</a:t>
            </a:r>
          </a:p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В первую очередь, выпускники </a:t>
            </a:r>
            <a:r>
              <a:rPr lang="ru-RU" dirty="0" err="1">
                <a:solidFill>
                  <a:srgbClr val="002060"/>
                </a:solidFill>
              </a:rPr>
              <a:t>УралГУФК</a:t>
            </a:r>
            <a:r>
              <a:rPr lang="ru-RU" dirty="0">
                <a:solidFill>
                  <a:srgbClr val="002060"/>
                </a:solidFill>
              </a:rPr>
              <a:t> – это тренеры и преподаватели самых разных учебных заведений. Ежегодно единственный на Урале спортивный ВУЗ выпускает более 2000 бакалавров, специалистов и магистров по 40 видам спорта и направлениям лечебно-оздоровительной работы.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avatars.mds.yandex.net/get-ynews/2756383/5fa28ba95d84e1058e77249e10fb0904/760x3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847" y="5104263"/>
            <a:ext cx="3732616" cy="1866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E84CBD-D9AE-4A1C-839D-621BC5C06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67206"/>
      </p:ext>
    </p:extLst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408373"/>
            <a:ext cx="10972800" cy="5900354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</a:rPr>
              <a:t>На сегодняшний день, в Челябинске насчитывается </a:t>
            </a:r>
            <a:r>
              <a:rPr lang="ru-RU" sz="2600" b="1" dirty="0">
                <a:solidFill>
                  <a:srgbClr val="002060"/>
                </a:solidFill>
              </a:rPr>
              <a:t>16 высших учебных заведений. </a:t>
            </a:r>
            <a:r>
              <a:rPr lang="ru-RU" sz="2600" dirty="0">
                <a:solidFill>
                  <a:srgbClr val="002060"/>
                </a:solidFill>
              </a:rPr>
              <a:t>Среди них 7 университетов (6 - государственные), 3 института (2 - государственные), 5 филиалов высших учебных заведений (4 государственных – в том числе, военный ВУЗ).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600" dirty="0">
              <a:solidFill>
                <a:srgbClr val="00206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600" b="1" dirty="0">
                <a:solidFill>
                  <a:srgbClr val="002060"/>
                </a:solidFill>
              </a:rPr>
              <a:t>Мы рассмотрим государственные ВУЗы нашего города. </a:t>
            </a:r>
            <a:br>
              <a:rPr lang="ru-RU" dirty="0"/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242" name="AutoShape 2" descr="https://tvercult.ru/wp-content/uploads/2019/03/3aer3ft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https://mulino58.ru/wp-content/uploads/7/1/d/71d604c169d27a78d4b1abc62f36fa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33" y="2965639"/>
            <a:ext cx="6108747" cy="4066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4099D0-9A01-4F3E-9344-E9FB5D1FB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37204" y="-1975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65781"/>
      </p:ext>
    </p:extLst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1916"/>
            <a:ext cx="12577786" cy="11430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Бакалавриат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28449" y="1471177"/>
            <a:ext cx="7773775" cy="6557772"/>
          </a:xfrm>
        </p:spPr>
        <p:txBody>
          <a:bodyPr/>
          <a:lstStyle/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44.03.05 – Педагогическое образование с двумя профилями подготовки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49.03.01 – Физическая культура:  </a:t>
            </a:r>
            <a:r>
              <a:rPr lang="ru-RU" sz="2100" i="1" dirty="0">
                <a:solidFill>
                  <a:srgbClr val="002060"/>
                </a:solidFill>
              </a:rPr>
              <a:t>Спортивная тренировка в избранном виде спорта / Физкультурное образование / </a:t>
            </a:r>
            <a:r>
              <a:rPr lang="ru-RU" sz="2100" i="1" dirty="0" err="1">
                <a:solidFill>
                  <a:srgbClr val="002060"/>
                </a:solidFill>
              </a:rPr>
              <a:t>Физкультурно</a:t>
            </a:r>
            <a:r>
              <a:rPr lang="ru-RU" sz="2100" i="1" dirty="0">
                <a:solidFill>
                  <a:srgbClr val="002060"/>
                </a:solidFill>
              </a:rPr>
              <a:t> – оздоровительные технологии / Спортивный менеджмент.</a:t>
            </a:r>
            <a:r>
              <a:rPr lang="ru-RU" sz="2100" b="1" dirty="0">
                <a:solidFill>
                  <a:srgbClr val="002060"/>
                </a:solidFill>
              </a:rPr>
              <a:t>                               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49.03.02 – Физическая культура для лиц с отклонениями в состоянии здоровья (адаптивная физическая культура): </a:t>
            </a:r>
            <a:r>
              <a:rPr lang="ru-RU" sz="2100" i="1" dirty="0">
                <a:solidFill>
                  <a:srgbClr val="002060"/>
                </a:solidFill>
              </a:rPr>
              <a:t>Физическая реабилитация</a:t>
            </a:r>
            <a:endParaRPr lang="ru-RU" sz="2100" b="1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49.03.03 – Рекреация и спортивно-оздоровительный туризм: </a:t>
            </a:r>
            <a:r>
              <a:rPr lang="ru-RU" sz="2100" i="1" dirty="0">
                <a:solidFill>
                  <a:srgbClr val="002060"/>
                </a:solidFill>
              </a:rPr>
              <a:t>спортивно-оздоровительный туризм</a:t>
            </a:r>
            <a:endParaRPr lang="ru-RU" sz="2100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5459924" y="1063995"/>
            <a:ext cx="6883021" cy="488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endParaRPr lang="ru-RU" sz="2100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71" y="146853"/>
            <a:ext cx="1296270" cy="112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05971" y="5407154"/>
            <a:ext cx="80385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hlinkClick r:id="rId3"/>
              </a:rPr>
              <a:t>Правила приема по программам высшего образования в ФГБОУ ВО "</a:t>
            </a:r>
            <a:r>
              <a:rPr lang="ru-RU" sz="2400" b="1" dirty="0" err="1">
                <a:solidFill>
                  <a:srgbClr val="002060"/>
                </a:solidFill>
                <a:hlinkClick r:id="rId3"/>
              </a:rPr>
              <a:t>УралГУФК</a:t>
            </a:r>
            <a:r>
              <a:rPr lang="ru-RU" sz="2400" b="1" dirty="0">
                <a:solidFill>
                  <a:srgbClr val="002060"/>
                </a:solidFill>
                <a:hlinkClick r:id="rId3"/>
              </a:rPr>
              <a:t>" на 2020/2021 учебный год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uralgufk.ru/sites/default/files/styles/newscover/public/Istoriya.jpg?itok=4mpUIlY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426" y="900952"/>
            <a:ext cx="3656921" cy="1306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ralgufk.ru/sites/default/files/styles/gallery_photo/public/photogallery/Hokkey-stud_sport-1.jpg?itok=JmPTTBO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045" y="2439782"/>
            <a:ext cx="3002716" cy="3002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2ED4F9-F5FD-4C13-8D11-2835D86BE7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62826"/>
      </p:ext>
    </p:extLst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УралГУФК</a:t>
            </a:r>
            <a:endParaRPr lang="ru-RU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638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  <a:hlinkClick r:id="rId3"/>
              </a:rPr>
              <a:t>«Абитуриенту»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07975" y="3415353"/>
            <a:ext cx="1614084" cy="805217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007" t="16103" r="4627" b="17795"/>
          <a:stretch/>
        </p:blipFill>
        <p:spPr>
          <a:xfrm>
            <a:off x="1922059" y="2111990"/>
            <a:ext cx="8663454" cy="3411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17" y="203818"/>
            <a:ext cx="1296270" cy="112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175D02-663F-4C2A-AD3A-8E388256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26997"/>
      </p:ext>
    </p:extLst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УралГУФК</a:t>
            </a:r>
            <a:endParaRPr lang="ru-RU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323" y="1417638"/>
            <a:ext cx="11426825" cy="4708525"/>
          </a:xfrm>
        </p:spPr>
        <p:txBody>
          <a:bodyPr/>
          <a:lstStyle/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Адрес: </a:t>
            </a:r>
            <a:r>
              <a:rPr lang="ru-RU" b="1" dirty="0">
                <a:solidFill>
                  <a:srgbClr val="002060"/>
                </a:solidFill>
              </a:rPr>
              <a:t>ул. Орджоникидзе, д. 1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Телефон</a:t>
            </a:r>
            <a:r>
              <a:rPr lang="ru-RU" b="1" dirty="0">
                <a:solidFill>
                  <a:srgbClr val="002060"/>
                </a:solidFill>
              </a:rPr>
              <a:t>​​</a:t>
            </a:r>
            <a:r>
              <a:rPr lang="ru-RU" dirty="0">
                <a:solidFill>
                  <a:srgbClr val="002060"/>
                </a:solidFill>
              </a:rPr>
              <a:t>: </a:t>
            </a:r>
            <a:r>
              <a:rPr lang="ru-RU" b="1" dirty="0">
                <a:solidFill>
                  <a:srgbClr val="002060"/>
                </a:solidFill>
              </a:rPr>
              <a:t>+7 (351) 217-04-47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Официальный сайт: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http://uralgufk.ru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21" y="3298603"/>
            <a:ext cx="3930826" cy="3409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A53DAA-6C93-45C7-AF59-E7C8971F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72933"/>
      </p:ext>
    </p:extLst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Южно-Уральский государственный медицинский университет (ЮУГМУ)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323" y="1417638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sz="2600" dirty="0">
                <a:solidFill>
                  <a:srgbClr val="002060"/>
                </a:solidFill>
              </a:rPr>
              <a:t>«Южно-Уральский государственный медицинский университет Министерства здравоохранения РФ» — высшее учебное заведение федерального подчинения, реализующее многоуровневую непрерывную систему подготовки специалистов: </a:t>
            </a:r>
            <a:r>
              <a:rPr lang="ru-RU" sz="2600" dirty="0" err="1">
                <a:solidFill>
                  <a:srgbClr val="002060"/>
                </a:solidFill>
              </a:rPr>
              <a:t>довузовская</a:t>
            </a:r>
            <a:r>
              <a:rPr lang="ru-RU" sz="2600" dirty="0">
                <a:solidFill>
                  <a:srgbClr val="002060"/>
                </a:solidFill>
              </a:rPr>
              <a:t> подготовка (профориентация в школах, подготовительные курсы, медико-биологические классы лицеев и гимназий), обучение в вузе, последипломная подготовка, повышение квалификации и переподготовка врачей, а также сертификация специалистов и подготовка научно-педагогических кадров. Основан</a:t>
            </a:r>
            <a:r>
              <a:rPr lang="ru-RU" sz="2600" b="1" dirty="0">
                <a:solidFill>
                  <a:srgbClr val="002060"/>
                </a:solidFill>
              </a:rPr>
              <a:t>1 июля 1944.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s3.eu-central-1.amazonaws.com/images.hipdir/496216/qzhovc7wqwdq2bsbddjnh19dlxo6b1b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599" y="5165701"/>
            <a:ext cx="3008532" cy="1692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9EAAB2-343A-496E-AE80-149B895B4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37204" y="6011850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16943"/>
      </p:ext>
    </p:extLst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1916"/>
            <a:ext cx="12577786" cy="11430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Специалитет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 (очно):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28449" y="1471177"/>
            <a:ext cx="10172950" cy="6557772"/>
          </a:xfrm>
        </p:spPr>
        <p:txBody>
          <a:bodyPr/>
          <a:lstStyle/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31.05.01 – Лечебное дело: </a:t>
            </a:r>
            <a:r>
              <a:rPr lang="ru-RU" sz="2100" i="1" dirty="0">
                <a:solidFill>
                  <a:srgbClr val="002060"/>
                </a:solidFill>
              </a:rPr>
              <a:t>врач-лечебник. Срок обучения – </a:t>
            </a:r>
            <a:r>
              <a:rPr lang="ru-RU" sz="2100" i="1" u="sng" dirty="0">
                <a:solidFill>
                  <a:srgbClr val="002060"/>
                </a:solidFill>
              </a:rPr>
              <a:t>6 лет.</a:t>
            </a:r>
            <a:endParaRPr lang="ru-RU" sz="2100" b="1" u="sng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31.05.02 – Педиатрия:  </a:t>
            </a:r>
            <a:r>
              <a:rPr lang="ru-RU" sz="2100" i="1" dirty="0">
                <a:solidFill>
                  <a:srgbClr val="002060"/>
                </a:solidFill>
              </a:rPr>
              <a:t>врач-педиатр. Срок обучения – </a:t>
            </a:r>
            <a:r>
              <a:rPr lang="ru-RU" sz="2100" i="1" u="sng" dirty="0">
                <a:solidFill>
                  <a:srgbClr val="002060"/>
                </a:solidFill>
              </a:rPr>
              <a:t>6 лет.</a:t>
            </a:r>
            <a:endParaRPr lang="ru-RU" sz="2100" b="1" u="sng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32.05.01 – Медико-профилактическое дело: </a:t>
            </a:r>
            <a:r>
              <a:rPr lang="ru-RU" sz="2100" i="1" dirty="0">
                <a:solidFill>
                  <a:srgbClr val="002060"/>
                </a:solidFill>
              </a:rPr>
              <a:t>врач по общей гигиене, по эпидемиологии. Срок обучения – </a:t>
            </a:r>
            <a:r>
              <a:rPr lang="ru-RU" sz="2100" i="1" u="sng" dirty="0">
                <a:solidFill>
                  <a:srgbClr val="002060"/>
                </a:solidFill>
              </a:rPr>
              <a:t>6 лет.</a:t>
            </a:r>
            <a:endParaRPr lang="ru-RU" sz="2100" b="1" u="sng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31.05.03– Стоматология: </a:t>
            </a:r>
            <a:r>
              <a:rPr lang="ru-RU" sz="2100" i="1" dirty="0">
                <a:solidFill>
                  <a:srgbClr val="002060"/>
                </a:solidFill>
              </a:rPr>
              <a:t>врач-стоматолог. Срок обучения – </a:t>
            </a:r>
            <a:r>
              <a:rPr lang="ru-RU" sz="2100" i="1" u="sng" dirty="0">
                <a:solidFill>
                  <a:srgbClr val="002060"/>
                </a:solidFill>
              </a:rPr>
              <a:t>5 лет.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33.05.01– Фармация: </a:t>
            </a:r>
            <a:r>
              <a:rPr lang="ru-RU" sz="2100" i="1" dirty="0">
                <a:solidFill>
                  <a:srgbClr val="002060"/>
                </a:solidFill>
              </a:rPr>
              <a:t>провизор. Срок обучения – </a:t>
            </a:r>
            <a:r>
              <a:rPr lang="ru-RU" sz="2100" i="1" u="sng" dirty="0">
                <a:solidFill>
                  <a:srgbClr val="002060"/>
                </a:solidFill>
              </a:rPr>
              <a:t>5 лет.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37.05.01– Клиническая психология: </a:t>
            </a:r>
            <a:r>
              <a:rPr lang="ru-RU" sz="2100" i="1" dirty="0">
                <a:solidFill>
                  <a:srgbClr val="002060"/>
                </a:solidFill>
              </a:rPr>
              <a:t>клинический психолог. Срок обучения – </a:t>
            </a:r>
            <a:r>
              <a:rPr lang="ru-RU" sz="2100" i="1" u="sng" dirty="0">
                <a:solidFill>
                  <a:srgbClr val="002060"/>
                </a:solidFill>
              </a:rPr>
              <a:t>5 лет, 6 мес.</a:t>
            </a:r>
            <a:endParaRPr lang="ru-RU" sz="2100" b="1" u="sng" dirty="0">
              <a:solidFill>
                <a:srgbClr val="002060"/>
              </a:solidFill>
            </a:endParaRPr>
          </a:p>
          <a:p>
            <a:pPr marL="650875" indent="0">
              <a:buClr>
                <a:srgbClr val="002060"/>
              </a:buClr>
              <a:buSzPct val="100000"/>
              <a:buNone/>
            </a:pPr>
            <a:endParaRPr lang="ru-RU" sz="2100" b="1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endParaRPr lang="ru-RU" sz="2100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81415" y="5388730"/>
            <a:ext cx="8263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hlinkClick r:id="rId2"/>
              </a:rPr>
              <a:t>Правила приема по программам высшего образования в ФГБОУ ВО "ЮУГМУ" Министерства здравоохранения РФ на 2021/2022 учебный год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www.chelsma.ru/files/images/oskross_290916_2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26" y="615711"/>
            <a:ext cx="2943274" cy="2006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helsma.ru/files/images/slide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478" y="4062489"/>
            <a:ext cx="3213522" cy="1326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urakbsi.ru/wp-content/uploads/2019/11/n_0_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509" y="160338"/>
            <a:ext cx="1144611" cy="1294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FC4734-2B4B-4ADD-8587-BE77F9C08E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04738"/>
      </p:ext>
    </p:extLst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ЮУГМУ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638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  <a:hlinkClick r:id="rId3"/>
              </a:rPr>
              <a:t>«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Абитуриенту</a:t>
            </a:r>
            <a:r>
              <a:rPr lang="ru-RU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07975" y="3415353"/>
            <a:ext cx="1614084" cy="805217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3880" t="16886" r="15038" b="18748"/>
          <a:stretch/>
        </p:blipFill>
        <p:spPr>
          <a:xfrm>
            <a:off x="1922059" y="2127322"/>
            <a:ext cx="8666329" cy="442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F3DF7A-D1EB-4EFA-AFF7-8FDC7776AD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39725"/>
      </p:ext>
    </p:extLst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ЮУГМУ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323" y="1417638"/>
            <a:ext cx="11426825" cy="4708525"/>
          </a:xfrm>
        </p:spPr>
        <p:txBody>
          <a:bodyPr/>
          <a:lstStyle/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Адрес: </a:t>
            </a:r>
            <a:r>
              <a:rPr lang="ru-RU" b="1" dirty="0">
                <a:solidFill>
                  <a:srgbClr val="002060"/>
                </a:solidFill>
              </a:rPr>
              <a:t>г. Челябинск, ул. Воровского, 64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Телефон</a:t>
            </a:r>
            <a:r>
              <a:rPr lang="ru-RU" b="1" dirty="0">
                <a:solidFill>
                  <a:srgbClr val="002060"/>
                </a:solidFill>
              </a:rPr>
              <a:t>​​</a:t>
            </a:r>
            <a:r>
              <a:rPr lang="ru-RU" dirty="0">
                <a:solidFill>
                  <a:srgbClr val="002060"/>
                </a:solidFill>
              </a:rPr>
              <a:t>:  </a:t>
            </a:r>
            <a:r>
              <a:rPr lang="ru-RU" b="1" dirty="0">
                <a:solidFill>
                  <a:srgbClr val="002060"/>
                </a:solidFill>
              </a:rPr>
              <a:t>+7 (351) 731-69-13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Официальный сайт: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http://www.chelsma.ru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ttps://urakbsi.ru/wp-content/uploads/2019/11/n_0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19" y="3532200"/>
            <a:ext cx="2729553" cy="3086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091362-DB31-41C1-999E-90D98CAD26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65862"/>
      </p:ext>
    </p:extLst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Челябинский государственный институт культуры</a:t>
            </a:r>
            <a:r>
              <a:rPr lang="en-US" dirty="0">
                <a:solidFill>
                  <a:srgbClr val="002060"/>
                </a:solidFill>
                <a:effectLst/>
                <a:latin typeface="+mn-lt"/>
              </a:rPr>
              <a:t> (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ЧГИК)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3732" y="1636002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Институт как региональный вуз осуществляет подготовку высококвалифицированных специалистов преимущественно для Челябинской, Курганской, Оренбургской, Свердловской, Тюменской областей, Республики Башкортостан и других субъектов Российской Федерации. За 50 лет работы вузом подготовлено более 38 тысяч специалистов для сферы культуры и искусства.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pbs.twimg.com/media/DYvK0zaXcAAgGnE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904" y="4380931"/>
            <a:ext cx="3717055" cy="2477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0C89CA-ADB8-4B80-97E3-15679B176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99021"/>
      </p:ext>
    </p:extLst>
  </p:cSld>
  <p:clrMapOvr>
    <a:masterClrMapping/>
  </p:clrMapOvr>
  <p:transition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1916"/>
            <a:ext cx="12577786" cy="11430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Бакалавриат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/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Специалитет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 (очно):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57648" y="1071084"/>
            <a:ext cx="10738878" cy="6557772"/>
          </a:xfrm>
        </p:spPr>
        <p:txBody>
          <a:bodyPr/>
          <a:lstStyle/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46.03.02 Документоведение и архивоведение (документационное обеспечение управления): </a:t>
            </a:r>
            <a:r>
              <a:rPr lang="ru-RU" sz="2000" i="1" dirty="0">
                <a:solidFill>
                  <a:srgbClr val="002060"/>
                </a:solidFill>
              </a:rPr>
              <a:t>Документационное обеспечение управления</a:t>
            </a:r>
            <a:endParaRPr lang="ru-RU" sz="2000" b="1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51.03.06 Библиотечно-информационная деятельность: </a:t>
            </a:r>
            <a:r>
              <a:rPr lang="ru-RU" sz="2000" i="1" dirty="0">
                <a:solidFill>
                  <a:srgbClr val="002060"/>
                </a:solidFill>
              </a:rPr>
              <a:t>Информационно-библиотечное обслуживание / Информационно-аналитические технологии / Документные процессы и системы в цифровой среде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54.03.02 Декоративно-прикладное искусство и народные промыслы: </a:t>
            </a:r>
            <a:r>
              <a:rPr lang="ru-RU" sz="2000" i="1" dirty="0">
                <a:solidFill>
                  <a:srgbClr val="002060"/>
                </a:solidFill>
              </a:rPr>
              <a:t>Художественный текстиль / Декоративно-прикладное искусство в архитектурной среде 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54.03.01 Дизайн: </a:t>
            </a:r>
            <a:r>
              <a:rPr lang="ru-RU" sz="2000" i="1" dirty="0">
                <a:solidFill>
                  <a:srgbClr val="002060"/>
                </a:solidFill>
              </a:rPr>
              <a:t>Графический дизайн /Дизайн среды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53.03.05 </a:t>
            </a:r>
            <a:r>
              <a:rPr lang="ru-RU" sz="2000" b="1" dirty="0" err="1">
                <a:solidFill>
                  <a:srgbClr val="002060"/>
                </a:solidFill>
              </a:rPr>
              <a:t>Дирижирование</a:t>
            </a:r>
            <a:r>
              <a:rPr lang="ru-RU" sz="2000" b="1" dirty="0">
                <a:solidFill>
                  <a:srgbClr val="002060"/>
                </a:solidFill>
              </a:rPr>
              <a:t>: </a:t>
            </a:r>
            <a:r>
              <a:rPr lang="ru-RU" sz="2000" i="1" dirty="0" err="1">
                <a:solidFill>
                  <a:srgbClr val="002060"/>
                </a:solidFill>
              </a:rPr>
              <a:t>Дирижирование</a:t>
            </a:r>
            <a:r>
              <a:rPr lang="ru-RU" sz="2000" i="1" dirty="0">
                <a:solidFill>
                  <a:srgbClr val="002060"/>
                </a:solidFill>
              </a:rPr>
              <a:t> оркестром народных инструментов / </a:t>
            </a:r>
            <a:r>
              <a:rPr lang="ru-RU" sz="2000" i="1" dirty="0" err="1">
                <a:solidFill>
                  <a:srgbClr val="002060"/>
                </a:solidFill>
              </a:rPr>
              <a:t>Дирижирование</a:t>
            </a:r>
            <a:r>
              <a:rPr lang="ru-RU" sz="2000" i="1" dirty="0">
                <a:solidFill>
                  <a:srgbClr val="002060"/>
                </a:solidFill>
              </a:rPr>
              <a:t> академическим хором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53.03.04 Искусство народного пения: </a:t>
            </a:r>
            <a:r>
              <a:rPr lang="ru-RU" sz="2000" i="1" dirty="0">
                <a:solidFill>
                  <a:srgbClr val="002060"/>
                </a:solidFill>
              </a:rPr>
              <a:t>Хоровое народное пение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51.03.01 Культурология:</a:t>
            </a:r>
            <a:r>
              <a:rPr lang="ru-RU" sz="2000" i="1" dirty="0">
                <a:solidFill>
                  <a:srgbClr val="002060"/>
                </a:solidFill>
              </a:rPr>
              <a:t> Арт-проектирование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51.03.04 </a:t>
            </a:r>
            <a:r>
              <a:rPr lang="ru-RU" sz="2000" b="1" dirty="0" err="1">
                <a:solidFill>
                  <a:srgbClr val="002060"/>
                </a:solidFill>
              </a:rPr>
              <a:t>Музеология</a:t>
            </a:r>
            <a:r>
              <a:rPr lang="ru-RU" sz="2000" b="1" dirty="0">
                <a:solidFill>
                  <a:srgbClr val="002060"/>
                </a:solidFill>
              </a:rPr>
              <a:t> и охрана объектов культурного и природного наследия: </a:t>
            </a:r>
            <a:r>
              <a:rPr lang="ru-RU" sz="2000" i="1" dirty="0">
                <a:solidFill>
                  <a:srgbClr val="002060"/>
                </a:solidFill>
              </a:rPr>
              <a:t>Музейная деятельность и проектирование в сфере историко-культурного наследия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53.03.06 Музыкознание и музыкально-прикладное искусство: </a:t>
            </a:r>
            <a:r>
              <a:rPr lang="ru-RU" sz="2000" i="1" dirty="0">
                <a:solidFill>
                  <a:srgbClr val="002060"/>
                </a:solidFill>
              </a:rPr>
              <a:t>Музыкальная педагогика / Компьютерная музыка и аранжировка</a:t>
            </a:r>
            <a:endParaRPr lang="ru-RU" sz="2100" b="1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endParaRPr lang="ru-RU" sz="2100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Челябинский государственный институт культуры"/>
          <p:cNvSpPr>
            <a:spLocks noChangeAspect="1" noChangeArrowheads="1"/>
          </p:cNvSpPr>
          <p:nvPr/>
        </p:nvSpPr>
        <p:spPr bwMode="auto">
          <a:xfrm>
            <a:off x="470374" y="70031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s://sun9-58.userapi.com/impf/c636131/v636131090/4f442/-8bBxJBGCwQ.jpg?size=512x512&amp;quality=96&amp;proxy=1&amp;sign=577330bdc51d810d6fab98b4f95437c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48" y="119054"/>
            <a:ext cx="761060" cy="761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hgik.ru/sites/default/files/gall-neuhauz3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372" y="1384569"/>
            <a:ext cx="2488545" cy="1659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hgik.ru/sites/default/files/d_ipgdcdhc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093" y="4186599"/>
            <a:ext cx="2392907" cy="2627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5BA275-9E46-450E-80B1-089FC95654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65967"/>
      </p:ext>
    </p:extLst>
  </p:cSld>
  <p:clrMapOvr>
    <a:masterClrMapping/>
  </p:clrMapOvr>
  <p:transition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1916"/>
            <a:ext cx="12577786" cy="11430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Бакалавриат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/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Специалитет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 (очно):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625887" y="852719"/>
            <a:ext cx="11134663" cy="6557772"/>
          </a:xfrm>
        </p:spPr>
        <p:txBody>
          <a:bodyPr/>
          <a:lstStyle/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53.03.02 Музыкально-инструментальное искусство: </a:t>
            </a:r>
            <a:r>
              <a:rPr lang="ru-RU" sz="2000" i="1" dirty="0">
                <a:solidFill>
                  <a:srgbClr val="002060"/>
                </a:solidFill>
              </a:rPr>
              <a:t>Баян, аккордеон, струнные щипковые инструменты / Оркестровые струнные (/духовые и ударные) инструменты / Фортепиано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53.03.01 Музыкальное искусство эстрады: </a:t>
            </a:r>
            <a:r>
              <a:rPr lang="ru-RU" sz="2000" i="1" dirty="0" err="1">
                <a:solidFill>
                  <a:srgbClr val="002060"/>
                </a:solidFill>
              </a:rPr>
              <a:t>Эстрадно</a:t>
            </a:r>
            <a:r>
              <a:rPr lang="ru-RU" sz="2000" i="1" dirty="0">
                <a:solidFill>
                  <a:srgbClr val="002060"/>
                </a:solidFill>
              </a:rPr>
              <a:t>-джазовое пение/ Инструменты эстрадного оркестра/ Документные процессы и системы в цифровой среде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54.03.02 Декоративно-прикладное искусство и народные промыслы: </a:t>
            </a:r>
            <a:r>
              <a:rPr lang="ru-RU" sz="2000" i="1" dirty="0">
                <a:solidFill>
                  <a:srgbClr val="002060"/>
                </a:solidFill>
              </a:rPr>
              <a:t>Художественный текстиль / Декоративно-прикладное искусство в архитектурной среде 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54.03.01 Дизайн: </a:t>
            </a:r>
            <a:r>
              <a:rPr lang="ru-RU" sz="2000" i="1" dirty="0">
                <a:solidFill>
                  <a:srgbClr val="002060"/>
                </a:solidFill>
              </a:rPr>
              <a:t>Графический дизайн /Дизайн среды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53.03.05 </a:t>
            </a:r>
            <a:r>
              <a:rPr lang="ru-RU" sz="2000" b="1" dirty="0" err="1">
                <a:solidFill>
                  <a:srgbClr val="002060"/>
                </a:solidFill>
              </a:rPr>
              <a:t>Дирижирование</a:t>
            </a:r>
            <a:r>
              <a:rPr lang="ru-RU" sz="2000" b="1" dirty="0">
                <a:solidFill>
                  <a:srgbClr val="002060"/>
                </a:solidFill>
              </a:rPr>
              <a:t>: </a:t>
            </a:r>
            <a:r>
              <a:rPr lang="ru-RU" sz="2000" i="1" dirty="0" err="1">
                <a:solidFill>
                  <a:srgbClr val="002060"/>
                </a:solidFill>
              </a:rPr>
              <a:t>Дирижирование</a:t>
            </a:r>
            <a:r>
              <a:rPr lang="ru-RU" sz="2000" i="1" dirty="0">
                <a:solidFill>
                  <a:srgbClr val="002060"/>
                </a:solidFill>
              </a:rPr>
              <a:t> оркестром народных инструментов / </a:t>
            </a:r>
            <a:r>
              <a:rPr lang="ru-RU" sz="2000" i="1" dirty="0" err="1">
                <a:solidFill>
                  <a:srgbClr val="002060"/>
                </a:solidFill>
              </a:rPr>
              <a:t>Дирижирование</a:t>
            </a:r>
            <a:r>
              <a:rPr lang="ru-RU" sz="2000" i="1" dirty="0">
                <a:solidFill>
                  <a:srgbClr val="002060"/>
                </a:solidFill>
              </a:rPr>
              <a:t> академическим хором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53.03.04 Искусство народного пения: </a:t>
            </a:r>
            <a:r>
              <a:rPr lang="ru-RU" sz="2000" i="1" dirty="0">
                <a:solidFill>
                  <a:srgbClr val="002060"/>
                </a:solidFill>
              </a:rPr>
              <a:t>Хоровое народное пение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51.03.01 Культурология:</a:t>
            </a:r>
            <a:r>
              <a:rPr lang="ru-RU" sz="2000" i="1" dirty="0">
                <a:solidFill>
                  <a:srgbClr val="002060"/>
                </a:solidFill>
              </a:rPr>
              <a:t> Арт-проектирование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51.03.04 </a:t>
            </a:r>
            <a:r>
              <a:rPr lang="ru-RU" sz="2000" b="1" dirty="0" err="1">
                <a:solidFill>
                  <a:srgbClr val="002060"/>
                </a:solidFill>
              </a:rPr>
              <a:t>Музеология</a:t>
            </a:r>
            <a:r>
              <a:rPr lang="ru-RU" sz="2000" b="1" dirty="0">
                <a:solidFill>
                  <a:srgbClr val="002060"/>
                </a:solidFill>
              </a:rPr>
              <a:t> и охрана объектов культурного и природного наследия: </a:t>
            </a:r>
            <a:r>
              <a:rPr lang="ru-RU" sz="2000" i="1" dirty="0">
                <a:solidFill>
                  <a:srgbClr val="002060"/>
                </a:solidFill>
              </a:rPr>
              <a:t>Музейная деятельность и проектирование в сфере историко-культурного наследия/ Историко-культурный туризм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53.05.01 Искусство концертного исполнительства: </a:t>
            </a:r>
            <a:r>
              <a:rPr lang="ru-RU" sz="2000" i="1" dirty="0">
                <a:solidFill>
                  <a:srgbClr val="002060"/>
                </a:solidFill>
              </a:rPr>
              <a:t>Концертные народные инструменты / Фортепиано / Концертные струнные инструменты.</a:t>
            </a:r>
            <a:endParaRPr lang="ru-RU" sz="2100" i="1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endParaRPr lang="ru-RU" sz="2100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4" descr="https://sun9-58.userapi.com/impf/c636131/v636131090/4f442/-8bBxJBGCwQ.jpg?size=512x512&amp;quality=96&amp;proxy=1&amp;sign=577330bdc51d810d6fab98b4f95437c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50" y="91659"/>
            <a:ext cx="761060" cy="761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chgik.ru/sites/default/files/gall-osv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266" y="3425967"/>
            <a:ext cx="2291734" cy="2333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E8B6A4-FBCF-49AA-9E03-62DB81FE06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4" t="18640" r="17988" b="15072"/>
          <a:stretch/>
        </p:blipFill>
        <p:spPr>
          <a:xfrm>
            <a:off x="134004" y="61842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16984"/>
      </p:ext>
    </p:extLst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Южно-Уральский государственный университет (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ЮУрГУ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323" y="1417638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Южно-Уральский государственный университет — вуз с интересной историей и разнообразными традициями, это многопрофильное учебное заведение, которое славится научными достижениями, высоким уровнем подготовки специалистов, фундаментальной научной базой и материально-технической обеспеченностью для осуществления научных исследований и образовательного процесса.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s3.eu-central-1.amazonaws.com/images.hipdir/496233/8jnj2oxqwn4clm8iwvmrm54ogdddf5g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14" y="4030729"/>
            <a:ext cx="4722125" cy="2827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89E0E8-18C1-4D4E-B525-3FF952148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37204" y="2544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34888"/>
      </p:ext>
    </p:extLst>
  </p:cSld>
  <p:clrMapOvr>
    <a:masterClrMapping/>
  </p:clrMapOvr>
  <p:transition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1916"/>
            <a:ext cx="12577786" cy="11430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Бакалавриат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/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Специалитет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 (очно):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625887" y="1158707"/>
            <a:ext cx="11134663" cy="6557772"/>
          </a:xfrm>
        </p:spPr>
        <p:txBody>
          <a:bodyPr/>
          <a:lstStyle/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53.05.02 Художественное руководство оперно-симфоническим оркестром и академическим хором: </a:t>
            </a:r>
            <a:r>
              <a:rPr lang="ru-RU" sz="2000" i="1" dirty="0">
                <a:solidFill>
                  <a:srgbClr val="002060"/>
                </a:solidFill>
              </a:rPr>
              <a:t>Художественное руководство академическим хором.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53.05.04 Музыкально-театральное искусство: </a:t>
            </a:r>
            <a:r>
              <a:rPr lang="ru-RU" sz="2000" i="1" dirty="0">
                <a:solidFill>
                  <a:srgbClr val="002060"/>
                </a:solidFill>
              </a:rPr>
              <a:t>Искусство оперного пения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51.03.02 Народная художественная культура: </a:t>
            </a:r>
            <a:r>
              <a:rPr lang="ru-RU" sz="2000" i="1" dirty="0">
                <a:solidFill>
                  <a:srgbClr val="002060"/>
                </a:solidFill>
              </a:rPr>
              <a:t>Руководство хореографическим коллективом / Руководство студией декоративно-прикладного творчества / Руководство студией художественного конструирования / Руководство этнокультурным центром / Театральная режиссура / Руководство студией кино-, теле- и </a:t>
            </a:r>
            <a:r>
              <a:rPr lang="ru-RU" sz="2000" i="1" dirty="0" err="1">
                <a:solidFill>
                  <a:srgbClr val="002060"/>
                </a:solidFill>
              </a:rPr>
              <a:t>видеотворчества</a:t>
            </a:r>
            <a:r>
              <a:rPr lang="ru-RU" sz="2000" i="1" dirty="0">
                <a:solidFill>
                  <a:srgbClr val="002060"/>
                </a:solidFill>
              </a:rPr>
              <a:t>.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51.03.03 Социально-культурная деятельность: </a:t>
            </a:r>
            <a:r>
              <a:rPr lang="ru-RU" sz="2000" i="1" dirty="0">
                <a:solidFill>
                  <a:srgbClr val="002060"/>
                </a:solidFill>
              </a:rPr>
              <a:t>Менеджмент социально-культурной деятельности / Постановка и </a:t>
            </a:r>
            <a:r>
              <a:rPr lang="ru-RU" sz="2000" i="1" dirty="0" err="1">
                <a:solidFill>
                  <a:srgbClr val="002060"/>
                </a:solidFill>
              </a:rPr>
              <a:t>продюсирование</a:t>
            </a:r>
            <a:r>
              <a:rPr lang="ru-RU" sz="2000" i="1" dirty="0">
                <a:solidFill>
                  <a:srgbClr val="002060"/>
                </a:solidFill>
              </a:rPr>
              <a:t> культурно-досуговых программ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51.03.05 Режиссура театрализованных представлений и праздников: </a:t>
            </a:r>
            <a:r>
              <a:rPr lang="ru-RU" sz="2000" i="1" dirty="0">
                <a:solidFill>
                  <a:srgbClr val="002060"/>
                </a:solidFill>
              </a:rPr>
              <a:t>Постановка театрализованных представлений и праздников.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52.03.01 Хореографическое искусство: </a:t>
            </a:r>
            <a:r>
              <a:rPr lang="ru-RU" sz="2000" i="1" dirty="0">
                <a:solidFill>
                  <a:srgbClr val="002060"/>
                </a:solidFill>
              </a:rPr>
              <a:t>Искусство балетмейстера.</a:t>
            </a:r>
          </a:p>
          <a:p>
            <a:pPr marL="650875" indent="0">
              <a:buClr>
                <a:srgbClr val="002060"/>
              </a:buClr>
              <a:buSzPct val="100000"/>
              <a:buNone/>
            </a:pPr>
            <a:endParaRPr lang="ru-RU" sz="2100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4" descr="https://sun9-58.userapi.com/impf/c636131/v636131090/4f442/-8bBxJBGCwQ.jpg?size=512x512&amp;quality=96&amp;proxy=1&amp;sign=577330bdc51d810d6fab98b4f95437c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88" y="119054"/>
            <a:ext cx="761060" cy="761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chgik.ru/sites/default/files/c1aotjfbdz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737" y="4437593"/>
            <a:ext cx="3492810" cy="2420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EDD97F-36E9-4CC0-9A8B-40784ECF32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20531"/>
      </p:ext>
    </p:extLst>
  </p:cSld>
  <p:clrMapOvr>
    <a:masterClrMapping/>
  </p:clrMapOvr>
  <p:transition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ЧГИК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638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  <a:hlinkClick r:id="rId3"/>
              </a:rPr>
              <a:t>«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Абитуриенту</a:t>
            </a:r>
            <a:r>
              <a:rPr lang="ru-RU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07975" y="3415353"/>
            <a:ext cx="1614084" cy="805217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671" t="9731" r="2053" b="16601"/>
          <a:stretch/>
        </p:blipFill>
        <p:spPr>
          <a:xfrm>
            <a:off x="1922059" y="2159004"/>
            <a:ext cx="8626012" cy="4123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76A0AA-89CD-4FD5-A03D-29B3A8AFED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086"/>
      </p:ext>
    </p:extLst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ЧГИК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323" y="1417638"/>
            <a:ext cx="11426825" cy="4708525"/>
          </a:xfrm>
        </p:spPr>
        <p:txBody>
          <a:bodyPr/>
          <a:lstStyle/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Адрес: </a:t>
            </a:r>
            <a:r>
              <a:rPr lang="ru-RU" b="1" dirty="0">
                <a:solidFill>
                  <a:srgbClr val="002060"/>
                </a:solidFill>
              </a:rPr>
              <a:t>г. Челябинск, ул. Орджоникидзе, 36А 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Телефон</a:t>
            </a:r>
            <a:r>
              <a:rPr lang="ru-RU" b="1" dirty="0">
                <a:solidFill>
                  <a:srgbClr val="002060"/>
                </a:solidFill>
              </a:rPr>
              <a:t>​​</a:t>
            </a:r>
            <a:r>
              <a:rPr lang="ru-RU" dirty="0">
                <a:solidFill>
                  <a:srgbClr val="002060"/>
                </a:solidFill>
              </a:rPr>
              <a:t>:  </a:t>
            </a:r>
            <a:r>
              <a:rPr lang="ru-RU" b="1" dirty="0">
                <a:solidFill>
                  <a:srgbClr val="002060"/>
                </a:solidFill>
              </a:rPr>
              <a:t>+73512689522 (доб. 1-89), +73512638941</a:t>
            </a:r>
          </a:p>
          <a:p>
            <a:pPr marL="650875" indent="0">
              <a:buNone/>
            </a:pPr>
            <a:r>
              <a:rPr lang="en-US" dirty="0">
                <a:solidFill>
                  <a:srgbClr val="002060"/>
                </a:solidFill>
              </a:rPr>
              <a:t>Email</a:t>
            </a:r>
            <a:r>
              <a:rPr lang="ru-RU" dirty="0">
                <a:solidFill>
                  <a:srgbClr val="002060"/>
                </a:solidFill>
              </a:rPr>
              <a:t>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pri-kom@chgaki.ru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Официальный сайт: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https://chgik.ru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4" descr="https://sun9-58.userapi.com/impf/c636131/v636131090/4f442/-8bBxJBGCwQ.jpg?size=512x512&amp;quality=96&amp;proxy=1&amp;sign=577330bdc51d810d6fab98b4f95437c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17" y="4029032"/>
            <a:ext cx="2733267" cy="2733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735342"/>
            <a:ext cx="4079159" cy="3059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chgik.ru/sites/default/files/gall-osv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26" y="3835022"/>
            <a:ext cx="4250752" cy="2927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6D1652-7233-459B-A478-09EE2B5BE6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62993"/>
      </p:ext>
    </p:extLst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«Южно-Уральский государственный институт искусств имени П.И. Чайковского»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3732" y="1636002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Это один из крупнейших в регионе многоуровневых и многопрофильных вузов-комплексов, осуществляющий подготовку специалистов в сфере музыкального, изобразительного, хореографического, театрального искусства и социокультурной деятельности.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https://b1.culture.ru/c/3148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12" y="3971499"/>
            <a:ext cx="4568919" cy="2886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8DD8C2-E74D-47D0-AA14-F41C5A260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37204" y="103125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37369"/>
      </p:ext>
    </p:extLst>
  </p:cSld>
  <p:clrMapOvr>
    <a:masterClrMapping/>
  </p:clrMapOvr>
  <p:transition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437" y="-120974"/>
            <a:ext cx="12577786" cy="11430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Бакалавриат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/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Специалитет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: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Челябинский государственный институт культуры"/>
          <p:cNvSpPr>
            <a:spLocks noChangeAspect="1" noChangeArrowheads="1"/>
          </p:cNvSpPr>
          <p:nvPr/>
        </p:nvSpPr>
        <p:spPr bwMode="auto">
          <a:xfrm>
            <a:off x="470374" y="70031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-428451" y="1134507"/>
            <a:ext cx="10227544" cy="6557772"/>
          </a:xfrm>
        </p:spPr>
        <p:txBody>
          <a:bodyPr/>
          <a:lstStyle/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Хореографический факультет:</a:t>
            </a:r>
          </a:p>
          <a:p>
            <a:pPr marL="1108075" indent="-4572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52.03.01 – Хореографическое искусство: 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Факультет музыкального искусства:</a:t>
            </a:r>
          </a:p>
          <a:p>
            <a:pPr marL="1108075" indent="-4572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53.03.04 – Искусство народного пения: </a:t>
            </a:r>
            <a:r>
              <a:rPr lang="ru-RU" sz="2100" i="1" dirty="0">
                <a:solidFill>
                  <a:srgbClr val="002060"/>
                </a:solidFill>
              </a:rPr>
              <a:t>Сольное пение</a:t>
            </a:r>
          </a:p>
          <a:p>
            <a:pPr marL="1108075" indent="-4572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53.05.01 - Искусство концертного исполнительства: </a:t>
            </a:r>
            <a:r>
              <a:rPr lang="ru-RU" sz="2100" i="1" dirty="0">
                <a:solidFill>
                  <a:srgbClr val="002060"/>
                </a:solidFill>
              </a:rPr>
              <a:t>Фортепиано / Концертные струнные инструменты / Концертные духовые и ударные инструменты / Концертные народные инструменты</a:t>
            </a:r>
          </a:p>
          <a:p>
            <a:pPr marL="1108075" indent="-4572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53.05.04 - Музыкально-театральное искусство: </a:t>
            </a:r>
            <a:r>
              <a:rPr lang="ru-RU" sz="2100" i="1" dirty="0">
                <a:solidFill>
                  <a:srgbClr val="002060"/>
                </a:solidFill>
              </a:rPr>
              <a:t>Искусство оперного пения</a:t>
            </a:r>
          </a:p>
          <a:p>
            <a:pPr marL="1108075" indent="-4572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53.05.02 - Художественное руководство оперно-симфоническим оркестром и академическим хором: </a:t>
            </a:r>
            <a:r>
              <a:rPr lang="ru-RU" sz="2100" i="1" dirty="0">
                <a:solidFill>
                  <a:srgbClr val="002060"/>
                </a:solidFill>
              </a:rPr>
              <a:t>Художественное руководство академическим хором</a:t>
            </a:r>
          </a:p>
          <a:p>
            <a:pPr marL="1108075" indent="-4572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53.05.06 - Композиция </a:t>
            </a:r>
          </a:p>
          <a:p>
            <a:pPr marL="1108075" indent="-4572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53.05.05 - Музыковедение 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Факультет изобразительного искусства: 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002060"/>
                </a:solidFill>
              </a:rPr>
              <a:t>52.05.02 – Живопись</a:t>
            </a:r>
          </a:p>
        </p:txBody>
      </p:sp>
      <p:pic>
        <p:nvPicPr>
          <p:cNvPr id="9218" name="Picture 2" descr="ЮУрГ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461" y="98101"/>
            <a:ext cx="2066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977718" y="5156719"/>
            <a:ext cx="60459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hlinkClick r:id="rId3"/>
              </a:rPr>
              <a:t>Правила приема в ГБОУ ВО "</a:t>
            </a:r>
            <a:r>
              <a:rPr lang="ru-RU" sz="2400" b="1" dirty="0" err="1">
                <a:solidFill>
                  <a:srgbClr val="002060"/>
                </a:solidFill>
                <a:hlinkClick r:id="rId3"/>
              </a:rPr>
              <a:t>ЮУрГИИ</a:t>
            </a:r>
            <a:r>
              <a:rPr lang="ru-RU" sz="2400" b="1" dirty="0">
                <a:solidFill>
                  <a:srgbClr val="002060"/>
                </a:solidFill>
                <a:hlinkClick r:id="rId3"/>
              </a:rPr>
              <a:t> им. П.И. Чайковского" по образовательным программам высшего образования в 2021 году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9220" name="Picture 4" descr="http://uyrgii.ru/sites/default/files/galleryphoto/20._novogodniy._bum._akvarel_325h58_2019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317" y="1005119"/>
            <a:ext cx="3431245" cy="1970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2DA981-AB62-4DBD-99D3-6F7219D019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23459"/>
      </p:ext>
    </p:extLst>
  </p:cSld>
  <p:clrMapOvr>
    <a:masterClrMapping/>
  </p:clrMapOvr>
  <p:transition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ЮУрГИИ</a:t>
            </a:r>
            <a:endParaRPr lang="ru-RU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638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  <a:hlinkClick r:id="rId3"/>
              </a:rPr>
              <a:t>«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Поступающим</a:t>
            </a:r>
            <a:r>
              <a:rPr lang="ru-RU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07975" y="3415353"/>
            <a:ext cx="1614084" cy="805217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3247" t="12321" r="5186" b="15604"/>
          <a:stretch/>
        </p:blipFill>
        <p:spPr>
          <a:xfrm>
            <a:off x="2066261" y="2173718"/>
            <a:ext cx="8691504" cy="4093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C39C0D-763F-4788-82E8-48C0792C1D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42670"/>
      </p:ext>
    </p:extLst>
  </p:cSld>
  <p:clrMapOvr>
    <a:masterClrMapping/>
  </p:clrMapOvr>
  <p:transition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ЮУрГИИ</a:t>
            </a:r>
            <a:endParaRPr lang="ru-RU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323" y="1649650"/>
            <a:ext cx="11426825" cy="4708525"/>
          </a:xfrm>
        </p:spPr>
        <p:txBody>
          <a:bodyPr/>
          <a:lstStyle/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Адрес: </a:t>
            </a:r>
            <a:r>
              <a:rPr lang="ru-RU" b="1" dirty="0">
                <a:solidFill>
                  <a:srgbClr val="002060"/>
                </a:solidFill>
              </a:rPr>
              <a:t>г. Челябинск, ул. Плеханова, 41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Телефон</a:t>
            </a:r>
            <a:r>
              <a:rPr lang="ru-RU" b="1" dirty="0">
                <a:solidFill>
                  <a:srgbClr val="002060"/>
                </a:solidFill>
              </a:rPr>
              <a:t>​​</a:t>
            </a:r>
            <a:r>
              <a:rPr lang="ru-RU" dirty="0">
                <a:solidFill>
                  <a:srgbClr val="002060"/>
                </a:solidFill>
              </a:rPr>
              <a:t>:  </a:t>
            </a:r>
            <a:r>
              <a:rPr lang="ru-RU" b="1" dirty="0">
                <a:solidFill>
                  <a:srgbClr val="002060"/>
                </a:solidFill>
              </a:rPr>
              <a:t>(8-351) 263-34-61</a:t>
            </a:r>
          </a:p>
          <a:p>
            <a:pPr marL="650875" indent="0">
              <a:buNone/>
            </a:pPr>
            <a:r>
              <a:rPr lang="en-US" dirty="0">
                <a:solidFill>
                  <a:srgbClr val="002060"/>
                </a:solidFill>
              </a:rPr>
              <a:t>Email</a:t>
            </a:r>
            <a:r>
              <a:rPr lang="ru-RU" dirty="0">
                <a:solidFill>
                  <a:srgbClr val="002060"/>
                </a:solidFill>
              </a:rPr>
              <a:t>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chgim@mail.ru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Официальный сайт: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http://uyrgii.ru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ЮУрГ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137" y="4399987"/>
            <a:ext cx="4899726" cy="219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uyrgii.ru/sites/default/files/galleryphoto/31._staryy_dom._bum._smesh._tehnika_50h60_sm_2009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531" y="1154853"/>
            <a:ext cx="3914845" cy="3104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549DDB-1EDE-4D7B-851F-654AFBBEB2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18757"/>
      </p:ext>
    </p:extLst>
  </p:cSld>
  <p:clrMapOvr>
    <a:masterClrMapping/>
  </p:clrMapOvr>
  <p:transition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00647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Челябинский филиал ФГБОУ ВО «Российская академия народного хозяйства и государственной службы при Президенте Российской Федерации» </a:t>
            </a:r>
            <a:br>
              <a:rPr lang="ru-RU" dirty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(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РАНХиГС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)</a:t>
            </a:r>
            <a:br>
              <a:rPr lang="ru-RU" dirty="0">
                <a:solidFill>
                  <a:srgbClr val="002060"/>
                </a:solidFill>
                <a:effectLst/>
                <a:latin typeface="+mn-lt"/>
              </a:rPr>
            </a:br>
            <a:endParaRPr lang="ru-RU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3731" y="2545260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Челябинский филиал </a:t>
            </a:r>
            <a:r>
              <a:rPr lang="ru-RU" dirty="0" err="1">
                <a:solidFill>
                  <a:srgbClr val="002060"/>
                </a:solidFill>
              </a:rPr>
              <a:t>РАНХиГС</a:t>
            </a:r>
            <a:r>
              <a:rPr lang="ru-RU" dirty="0">
                <a:solidFill>
                  <a:srgbClr val="002060"/>
                </a:solidFill>
              </a:rPr>
              <a:t> является ведущим вузом региона в сфере подготовки и повышения квалификации государственных и муниципальных служащих, бизнес-образования, подготовки специалистов для современной российской рыночной экономики.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Челябинский филиал Российской академии народного хозяйства и государственной службы при Президенте Российской Федер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211" y="4362305"/>
            <a:ext cx="3310955" cy="2495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3AD453-C0C8-4AD7-86B6-5E5EB56889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81466"/>
      </p:ext>
    </p:extLst>
  </p:cSld>
  <p:clrMapOvr>
    <a:masterClrMapping/>
  </p:clrMapOvr>
  <p:transition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1814" y="-129049"/>
            <a:ext cx="12577786" cy="11430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Бакалавриат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 (очно):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Челябинский государственный институт культуры"/>
          <p:cNvSpPr>
            <a:spLocks noChangeAspect="1" noChangeArrowheads="1"/>
          </p:cNvSpPr>
          <p:nvPr/>
        </p:nvSpPr>
        <p:spPr bwMode="auto">
          <a:xfrm>
            <a:off x="470374" y="70031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-442098" y="1652802"/>
            <a:ext cx="10227544" cy="6557772"/>
          </a:xfrm>
        </p:spPr>
        <p:txBody>
          <a:bodyPr/>
          <a:lstStyle/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38.03.01 Экономика: </a:t>
            </a:r>
            <a:r>
              <a:rPr lang="ru-RU" sz="2300" dirty="0">
                <a:solidFill>
                  <a:srgbClr val="002060"/>
                </a:solidFill>
              </a:rPr>
              <a:t>Экономическая аналитика</a:t>
            </a:r>
            <a:endParaRPr lang="ru-RU" sz="2300" b="1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38.03.02 Менеджмент: </a:t>
            </a:r>
            <a:r>
              <a:rPr lang="ru-RU" sz="2300" i="1" dirty="0">
                <a:solidFill>
                  <a:srgbClr val="002060"/>
                </a:solidFill>
              </a:rPr>
              <a:t>Менеджмент организации и логистика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38.03.03 Управление персоналом: </a:t>
            </a:r>
            <a:r>
              <a:rPr lang="ru-RU" sz="2300" i="1" dirty="0">
                <a:solidFill>
                  <a:srgbClr val="002060"/>
                </a:solidFill>
              </a:rPr>
              <a:t>Управление персоналом организации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38.03.04 Государственное и муниципальное управление: </a:t>
            </a:r>
            <a:r>
              <a:rPr lang="ru-RU" sz="2300" i="1" dirty="0">
                <a:solidFill>
                  <a:srgbClr val="002060"/>
                </a:solidFill>
              </a:rPr>
              <a:t>Региональное управление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38.03.05 Бизнес-информатика: </a:t>
            </a:r>
            <a:r>
              <a:rPr lang="ru-RU" sz="2300" i="1" dirty="0">
                <a:solidFill>
                  <a:srgbClr val="002060"/>
                </a:solidFill>
              </a:rPr>
              <a:t>Электронный бизнес 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40.03.01 Юриспруденция:  </a:t>
            </a:r>
            <a:r>
              <a:rPr lang="ru-RU" sz="2300" i="1" dirty="0">
                <a:solidFill>
                  <a:srgbClr val="002060"/>
                </a:solidFill>
              </a:rPr>
              <a:t>Правоприменительный профиль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41.03.04 Политология: </a:t>
            </a:r>
            <a:r>
              <a:rPr lang="ru-RU" sz="2300" i="1" dirty="0">
                <a:solidFill>
                  <a:srgbClr val="002060"/>
                </a:solidFill>
              </a:rPr>
              <a:t>Политическая </a:t>
            </a:r>
            <a:r>
              <a:rPr lang="ru-RU" sz="2300" i="1" dirty="0" err="1">
                <a:solidFill>
                  <a:srgbClr val="002060"/>
                </a:solidFill>
              </a:rPr>
              <a:t>коммуникативистика</a:t>
            </a:r>
            <a:endParaRPr lang="ru-RU" sz="2300" i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5575" y="5743573"/>
            <a:ext cx="11212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hlinkClick r:id="rId2"/>
              </a:rPr>
              <a:t>Правила приема в ФГБОУ ВО "</a:t>
            </a:r>
            <a:r>
              <a:rPr lang="ru-RU" sz="2400" b="1" dirty="0" err="1">
                <a:solidFill>
                  <a:srgbClr val="002060"/>
                </a:solidFill>
                <a:hlinkClick r:id="rId2"/>
              </a:rPr>
              <a:t>РАНХиГС</a:t>
            </a:r>
            <a:r>
              <a:rPr lang="ru-RU" sz="2400" b="1" dirty="0">
                <a:solidFill>
                  <a:srgbClr val="002060"/>
                </a:solidFill>
                <a:hlinkClick r:id="rId2"/>
              </a:rPr>
              <a:t> при Президенте РФ" по образовательным программам высшего образования на 2021/22 учебный год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s://chel.ranepa.ru/local/templates/ranepa-branch/assets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613" y="289161"/>
            <a:ext cx="2914650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35.userapi.com/impf/c857532/v857532694/e48f8/hz1_Yvzqrr0.jpg?size=1280x808&amp;quality=96&amp;sign=a7a998ab1137caf0d1ad1a585929668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017" y="3536605"/>
            <a:ext cx="3279985" cy="2206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68.userapi.com/impf/c845416/v845416774/1f0974/RFgE_iadwcM.jpg?size=1280x854&amp;quality=96&amp;sign=0ba4253c058c8fda6042e5320a028cf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445" y="1013951"/>
            <a:ext cx="3151127" cy="2102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59FB20-4FBC-4208-81B6-197B5B54ED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82603"/>
      </p:ext>
    </p:extLst>
  </p:cSld>
  <p:clrMapOvr>
    <a:masterClrMapping/>
  </p:clrMapOvr>
  <p:transition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ЧФ 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РАНХиГС</a:t>
            </a:r>
            <a:endParaRPr lang="ru-RU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638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  <a:hlinkClick r:id="rId3"/>
              </a:rPr>
              <a:t>«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Поступающим</a:t>
            </a:r>
            <a:r>
              <a:rPr lang="ru-RU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07975" y="3415353"/>
            <a:ext cx="1614084" cy="805217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13913" r="9553" b="16003"/>
          <a:stretch/>
        </p:blipFill>
        <p:spPr>
          <a:xfrm>
            <a:off x="1922059" y="2402006"/>
            <a:ext cx="8371942" cy="4019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26BD77-9DC0-4039-88DD-AA6EF1C967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97601"/>
      </p:ext>
    </p:extLst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274" y="1143584"/>
            <a:ext cx="12059171" cy="59658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В связи со вступлением </a:t>
            </a:r>
            <a:r>
              <a:rPr lang="ru-RU" b="1" dirty="0" err="1">
                <a:solidFill>
                  <a:srgbClr val="002060"/>
                </a:solidFill>
              </a:rPr>
              <a:t>ЮУрГУ</a:t>
            </a:r>
            <a:r>
              <a:rPr lang="ru-RU" b="1" dirty="0">
                <a:solidFill>
                  <a:srgbClr val="002060"/>
                </a:solidFill>
              </a:rPr>
              <a:t> в программу повышения конкурентоспособности 5-100, в структуре вуза происходит ряд глобальных изменений.</a:t>
            </a:r>
          </a:p>
          <a:p>
            <a:pPr marL="650875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В течение 2016 года существующие учебные подразделения укрупнены и преобразованы в 10 новых школ и институтов.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806989"/>
            <a:ext cx="77191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Архитектурно-строительный институт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Высшая медико-биологическая школа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Высшая школа экономики и управления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Высшая школа электроники и компьютерных наук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cs typeface="Times New Roman" panose="02020603050405020304" pitchFamily="18" charset="0"/>
                <a:hlinkClick r:id="rId6"/>
              </a:rPr>
              <a:t>Институт лингвистики и международных коммуникаций</a:t>
            </a:r>
            <a:endParaRPr lang="ru-RU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cs typeface="Times New Roman" panose="02020603050405020304" pitchFamily="18" charset="0"/>
                <a:hlinkClick r:id="rId7"/>
              </a:rPr>
              <a:t>Институт медиа и социально-гуманитарных наук</a:t>
            </a:r>
            <a:endParaRPr lang="ru-RU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cs typeface="Times New Roman" panose="02020603050405020304" pitchFamily="18" charset="0"/>
                <a:hlinkClick r:id="rId8"/>
              </a:rPr>
              <a:t>Институт естественных и точных наук</a:t>
            </a:r>
            <a:endParaRPr lang="ru-RU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13490" y="3806989"/>
            <a:ext cx="7719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cs typeface="Times New Roman" panose="02020603050405020304" pitchFamily="18" charset="0"/>
                <a:hlinkClick r:id="rId9"/>
              </a:rPr>
              <a:t>Институт спорта, туризма и сервиса</a:t>
            </a:r>
            <a:endParaRPr lang="ru-RU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cs typeface="Times New Roman" panose="02020603050405020304" pitchFamily="18" charset="0"/>
                <a:hlinkClick r:id="rId10"/>
              </a:rPr>
              <a:t>Политехнический институт</a:t>
            </a:r>
            <a:endParaRPr lang="ru-RU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cs typeface="Times New Roman" panose="02020603050405020304" pitchFamily="18" charset="0"/>
                <a:hlinkClick r:id="rId11"/>
              </a:rPr>
              <a:t>Юридический институт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www.susu.ru/sites/default/files/images/14%20%D0%BD%D0%B0%20%D0%BA%D1%80%D1%83%D0%B6%D0%BA%D1%83%20200%20%D0%BD%D0%B0%2093%20%D0%BA%D1%80%D0%B8%D0%B2%D1%8B%D0%B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806" y="5230469"/>
            <a:ext cx="4845365" cy="162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3192" y="162043"/>
            <a:ext cx="11107875" cy="9815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158C3A-5BF5-4AB3-9402-27863C6E913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574" t="18640" r="17988" b="15072"/>
          <a:stretch/>
        </p:blipFill>
        <p:spPr>
          <a:xfrm>
            <a:off x="37204" y="0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22917"/>
      </p:ext>
    </p:extLst>
  </p:cSld>
  <p:clrMapOvr>
    <a:masterClrMapping/>
  </p:clrMapOvr>
  <p:transition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366737"/>
            <a:ext cx="1097280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ЧФ 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РАНХиГС</a:t>
            </a:r>
            <a:endParaRPr lang="ru-RU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323" y="1649650"/>
            <a:ext cx="11426825" cy="4708525"/>
          </a:xfrm>
        </p:spPr>
        <p:txBody>
          <a:bodyPr/>
          <a:lstStyle/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Адрес: </a:t>
            </a:r>
            <a:r>
              <a:rPr lang="ru-RU" b="1" dirty="0">
                <a:solidFill>
                  <a:srgbClr val="002060"/>
                </a:solidFill>
              </a:rPr>
              <a:t> г. Челябинск, ул. Комарова, 26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Телефон</a:t>
            </a:r>
            <a:r>
              <a:rPr lang="ru-RU" b="1" dirty="0">
                <a:solidFill>
                  <a:srgbClr val="002060"/>
                </a:solidFill>
              </a:rPr>
              <a:t>​​</a:t>
            </a:r>
            <a:r>
              <a:rPr lang="ru-RU" dirty="0">
                <a:solidFill>
                  <a:srgbClr val="002060"/>
                </a:solidFill>
              </a:rPr>
              <a:t>:  </a:t>
            </a:r>
            <a:r>
              <a:rPr lang="ru-RU" b="1" dirty="0">
                <a:solidFill>
                  <a:srgbClr val="002060"/>
                </a:solidFill>
              </a:rPr>
              <a:t>+7 (351) 214-52-00, +7 (351)771-21-10</a:t>
            </a:r>
          </a:p>
          <a:p>
            <a:pPr marL="650875" indent="0">
              <a:buNone/>
            </a:pPr>
            <a:r>
              <a:rPr lang="en-US" dirty="0">
                <a:solidFill>
                  <a:srgbClr val="002060"/>
                </a:solidFill>
              </a:rPr>
              <a:t>Email</a:t>
            </a:r>
            <a:r>
              <a:rPr lang="ru-RU" dirty="0">
                <a:solidFill>
                  <a:srgbClr val="002060"/>
                </a:solidFill>
              </a:rPr>
              <a:t>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information@chel.ranepa.ru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Официальный сайт: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https://www.ranepa.ru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https://chel.ranepa.ru/local/templates/ranepa-branch/assets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671" y="4695932"/>
            <a:ext cx="5740674" cy="176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sun9-43.userapi.com/impf/c857532/v857532694/e48ee/ciaAvSB7Bas.jpg?size=1280x805&amp;quality=96&amp;sign=afeee5372e83373934ede1c1614d5ce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929" y="1643538"/>
            <a:ext cx="3655703" cy="2532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7DF4A4-AB72-416F-A702-D78EE29DA6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94872"/>
      </p:ext>
    </p:extLst>
  </p:cSld>
  <p:clrMapOvr>
    <a:masterClrMapping/>
  </p:clrMapOvr>
  <p:transition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850" y="100647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rgbClr val="002060"/>
                </a:solidFill>
                <a:effectLst/>
                <a:latin typeface="+mn-lt"/>
              </a:rPr>
              <a:t>Уральский филиал Российского государственного университета правосудия г. Челябинск</a:t>
            </a:r>
            <a:br>
              <a:rPr lang="ru-RU" sz="3100" dirty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3100" dirty="0">
                <a:solidFill>
                  <a:srgbClr val="002060"/>
                </a:solidFill>
                <a:effectLst/>
                <a:latin typeface="+mn-lt"/>
              </a:rPr>
              <a:t>(УФ РГУП)</a:t>
            </a:r>
            <a:br>
              <a:rPr lang="ru-RU" dirty="0">
                <a:solidFill>
                  <a:srgbClr val="C00000"/>
                </a:solidFill>
                <a:effectLst/>
                <a:latin typeface="+mn-lt"/>
              </a:rPr>
            </a:br>
            <a:endParaRPr lang="ru-RU" dirty="0"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44675" y="2149475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В ВУЗе проводится обучение по программам высшего образования: </a:t>
            </a:r>
            <a:r>
              <a:rPr lang="ru-RU" dirty="0" err="1">
                <a:solidFill>
                  <a:srgbClr val="002060"/>
                </a:solidFill>
              </a:rPr>
              <a:t>бакалавриат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специалитет</a:t>
            </a:r>
            <a:r>
              <a:rPr lang="ru-RU" dirty="0">
                <a:solidFill>
                  <a:srgbClr val="002060"/>
                </a:solidFill>
              </a:rPr>
              <a:t>, магистратура. Есть возможность получения второго высшего образования. Кроме того, проводится обучение по программам среднего профессионального образования и дополнительного профессионального образования.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https://i1.photo.2gis.com/images/branch/0/30258560046991986_10f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98" y="4389559"/>
            <a:ext cx="3291255" cy="2468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57FF53-6FDE-4EE7-9527-DA31A5F9D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48661"/>
      </p:ext>
    </p:extLst>
  </p:cSld>
  <p:clrMapOvr>
    <a:masterClrMapping/>
  </p:clrMapOvr>
  <p:transition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1916"/>
            <a:ext cx="12577786" cy="11430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Бакалавриат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/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специалитет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 (очно):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Челябинский государственный институт культуры"/>
          <p:cNvSpPr>
            <a:spLocks noChangeAspect="1" noChangeArrowheads="1"/>
          </p:cNvSpPr>
          <p:nvPr/>
        </p:nvSpPr>
        <p:spPr bwMode="auto">
          <a:xfrm>
            <a:off x="470374" y="70031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-442098" y="1652802"/>
            <a:ext cx="10227544" cy="6557772"/>
          </a:xfrm>
        </p:spPr>
        <p:txBody>
          <a:bodyPr/>
          <a:lstStyle/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40.03.01 Юриспруденция </a:t>
            </a:r>
            <a:r>
              <a:rPr lang="ru-RU" sz="2300" i="1" dirty="0">
                <a:solidFill>
                  <a:srgbClr val="002060"/>
                </a:solidFill>
              </a:rPr>
              <a:t>(бакалавр)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40.05.04 Судебная и прокурорская деятельность </a:t>
            </a:r>
            <a:r>
              <a:rPr lang="ru-RU" sz="2300" i="1" dirty="0">
                <a:solidFill>
                  <a:srgbClr val="002060"/>
                </a:solidFill>
              </a:rPr>
              <a:t>(</a:t>
            </a:r>
            <a:r>
              <a:rPr lang="ru-RU" sz="2300" i="1" dirty="0" err="1">
                <a:solidFill>
                  <a:srgbClr val="002060"/>
                </a:solidFill>
              </a:rPr>
              <a:t>специалитет</a:t>
            </a:r>
            <a:r>
              <a:rPr lang="ru-RU" sz="2300" i="1" dirty="0">
                <a:solidFill>
                  <a:srgbClr val="002060"/>
                </a:solidFill>
              </a:rPr>
              <a:t>): Юрист - специализация «Судебная деятельность».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7975" y="5484265"/>
            <a:ext cx="11212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hlinkClick r:id="rId2"/>
              </a:rPr>
              <a:t>Правила приема в ФГБОУ ВО "Российский государственный университет правосудия" по образовательным программам высшего образования на 2021/22 учебный год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5364" name="Picture 4" descr="https://sun9-70.userapi.com/impg/c856028/v856028138/22ed1d/phB4ZUqDSpw.jpg?size=200x200&amp;quality=96&amp;sign=3f3f69a37854f1f48a868ff201d45662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697" y="793898"/>
            <a:ext cx="1359303" cy="1359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6642" t="17497" r="15709" b="57018"/>
          <a:stretch/>
        </p:blipFill>
        <p:spPr>
          <a:xfrm>
            <a:off x="928048" y="3098017"/>
            <a:ext cx="10387556" cy="2286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5271AE-E6F5-44BD-AE53-BB93BA97FF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6019"/>
      </p:ext>
    </p:extLst>
  </p:cSld>
  <p:clrMapOvr>
    <a:masterClrMapping/>
  </p:clrMapOvr>
  <p:transition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УФ РГУП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638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  <a:hlinkClick r:id="rId3"/>
              </a:rPr>
              <a:t>«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Абитуриентам</a:t>
            </a:r>
            <a:r>
              <a:rPr lang="ru-RU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07975" y="3415353"/>
            <a:ext cx="1614084" cy="805217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127" t="11324" r="10113" b="15606"/>
          <a:stretch/>
        </p:blipFill>
        <p:spPr>
          <a:xfrm>
            <a:off x="1922059" y="2107737"/>
            <a:ext cx="9027033" cy="4225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BE6CC1-7BB5-4946-9B84-DD6FEAB2A8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56629"/>
      </p:ext>
    </p:extLst>
  </p:cSld>
  <p:clrMapOvr>
    <a:masterClrMapping/>
  </p:clrMapOvr>
  <p:transition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366737"/>
            <a:ext cx="1097280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УФ РГУП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323" y="1649650"/>
            <a:ext cx="11426825" cy="4708525"/>
          </a:xfrm>
        </p:spPr>
        <p:txBody>
          <a:bodyPr/>
          <a:lstStyle/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Адрес: </a:t>
            </a:r>
            <a:r>
              <a:rPr lang="ru-RU" b="1" dirty="0">
                <a:solidFill>
                  <a:srgbClr val="002060"/>
                </a:solidFill>
              </a:rPr>
              <a:t> г. Челябинск, ул. Энергетиков, 63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Телефон</a:t>
            </a:r>
            <a:r>
              <a:rPr lang="ru-RU" b="1" dirty="0">
                <a:solidFill>
                  <a:srgbClr val="002060"/>
                </a:solidFill>
              </a:rPr>
              <a:t>​​</a:t>
            </a:r>
            <a:r>
              <a:rPr lang="ru-RU" dirty="0">
                <a:solidFill>
                  <a:srgbClr val="002060"/>
                </a:solidFill>
              </a:rPr>
              <a:t>:  </a:t>
            </a:r>
            <a:r>
              <a:rPr lang="ru-RU" b="1" dirty="0">
                <a:solidFill>
                  <a:srgbClr val="002060"/>
                </a:solidFill>
              </a:rPr>
              <a:t>+7 (351) 225-30-46, +7 (351) 225-27-36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Официальный сайт: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https://ub.rgup.ru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4" descr="https://sun9-70.userapi.com/impg/c856028/v856028138/22ed1d/phB4ZUqDSpw.jpg?size=200x200&amp;quality=96&amp;sign=3f3f69a37854f1f48a868ff201d45662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60" y="3706647"/>
            <a:ext cx="3009806" cy="3009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43006C-0755-49EE-98D2-0AFE9CE42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55163"/>
      </p:ext>
    </p:extLst>
  </p:cSld>
  <p:clrMapOvr>
    <a:masterClrMapping/>
  </p:clrMapOvr>
  <p:transition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457933"/>
            <a:ext cx="10972800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2060"/>
                </a:solidFill>
                <a:effectLst/>
                <a:latin typeface="+mn-lt"/>
              </a:rPr>
              <a:t>Челябинский институт путей сообщения - филиал Уральского государственного университета путей сообщения (ЧИПС </a:t>
            </a:r>
            <a:r>
              <a:rPr lang="ru-RU" sz="3200" dirty="0" err="1">
                <a:solidFill>
                  <a:srgbClr val="002060"/>
                </a:solidFill>
                <a:effectLst/>
                <a:latin typeface="+mn-lt"/>
              </a:rPr>
              <a:t>УрГУПС</a:t>
            </a:r>
            <a:r>
              <a:rPr lang="ru-RU" sz="3200" dirty="0">
                <a:solidFill>
                  <a:srgbClr val="002060"/>
                </a:solidFill>
                <a:effectLst/>
                <a:latin typeface="+mn-lt"/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93452" y="1898528"/>
            <a:ext cx="12623728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sz="2500" dirty="0">
                <a:solidFill>
                  <a:srgbClr val="002060"/>
                </a:solidFill>
              </a:rPr>
              <a:t>Институт осуществляет подготовку кадров для Южно-Уральской железной дороги и других предприятий Уральского региона. В структуру института входят два факультета — факультет высшего образования и структурное подразделение среднего профессионального образования. Для удовлетворения потребности ЮУЖД в квалифицированных кадрах в ЧИПС </a:t>
            </a:r>
            <a:r>
              <a:rPr lang="ru-RU" sz="2500" dirty="0" err="1">
                <a:solidFill>
                  <a:srgbClr val="002060"/>
                </a:solidFill>
              </a:rPr>
              <a:t>УрГУПС</a:t>
            </a:r>
            <a:r>
              <a:rPr lang="ru-RU" sz="2500" dirty="0">
                <a:solidFill>
                  <a:srgbClr val="002060"/>
                </a:solidFill>
              </a:rPr>
              <a:t> имеется Центр дополнительного профессионального образования. Подготовку к поступлению в высшие и средние профессиональные учебные заведения осуществляет Центр профориентации и </a:t>
            </a:r>
            <a:r>
              <a:rPr lang="ru-RU" sz="2500" dirty="0" err="1">
                <a:solidFill>
                  <a:srgbClr val="002060"/>
                </a:solidFill>
              </a:rPr>
              <a:t>довузовской</a:t>
            </a:r>
            <a:r>
              <a:rPr lang="ru-RU" sz="2500" dirty="0">
                <a:solidFill>
                  <a:srgbClr val="002060"/>
                </a:solidFill>
              </a:rPr>
              <a:t> подготовки.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8" name="Picture 2" descr="https://i6.photo.2gis.com/images/branch/15/2111062338156301_1d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97" y="5117341"/>
            <a:ext cx="2866030" cy="1740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BA1A55-76E5-4F76-A2B9-BF21CF09F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89018"/>
      </p:ext>
    </p:extLst>
  </p:cSld>
  <p:clrMapOvr>
    <a:masterClrMapping/>
  </p:clrMapOvr>
  <p:transition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1916"/>
            <a:ext cx="12577786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Бакалавриат/специалитет (очно):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Челябинский государственный институт культуры"/>
          <p:cNvSpPr>
            <a:spLocks noChangeAspect="1" noChangeArrowheads="1"/>
          </p:cNvSpPr>
          <p:nvPr/>
        </p:nvSpPr>
        <p:spPr bwMode="auto">
          <a:xfrm>
            <a:off x="470374" y="70031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-155495" y="1441805"/>
            <a:ext cx="11715149" cy="6557772"/>
          </a:xfrm>
        </p:spPr>
        <p:txBody>
          <a:bodyPr/>
          <a:lstStyle/>
          <a:p>
            <a:pPr marL="650875" indent="0" algn="ctr">
              <a:buClr>
                <a:srgbClr val="002060"/>
              </a:buClr>
              <a:buSzPct val="100000"/>
              <a:buNone/>
            </a:pPr>
            <a:r>
              <a:rPr lang="ru-RU" sz="2300" b="1" dirty="0">
                <a:solidFill>
                  <a:srgbClr val="002060"/>
                </a:solidFill>
              </a:rPr>
              <a:t>СПЕЦИАЛИТЕТ: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23.05.03 – Подвижной состав железных дорог: </a:t>
            </a:r>
            <a:r>
              <a:rPr lang="ru-RU" sz="2300" i="1" dirty="0">
                <a:solidFill>
                  <a:srgbClr val="002060"/>
                </a:solidFill>
              </a:rPr>
              <a:t>Электрический транспорт железных дорог / Грузовые вагоны / Высокоскоростной наземный транспорт</a:t>
            </a:r>
            <a:endParaRPr lang="ru-RU" sz="2300" b="1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23.05.04 – Эксплуатация железных дорог: </a:t>
            </a:r>
            <a:r>
              <a:rPr lang="ru-RU" sz="2300" i="1" dirty="0">
                <a:solidFill>
                  <a:srgbClr val="002060"/>
                </a:solidFill>
              </a:rPr>
              <a:t>Магистральный транспорт / Грузовая и коммерческая работа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23.05.05 – Системы обеспечения движения поездов: </a:t>
            </a:r>
            <a:r>
              <a:rPr lang="ru-RU" sz="2300" i="1" dirty="0">
                <a:solidFill>
                  <a:srgbClr val="002060"/>
                </a:solidFill>
              </a:rPr>
              <a:t>Электроснабжение железных дорог / Автоматика и телемеханика на железнодорожном транспорте / Телекоммуникационные системы и сети железнодорожного транспорта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23.05.06 – Строительство железных дорог, мостов и транспортных тоннелей: </a:t>
            </a:r>
            <a:r>
              <a:rPr lang="ru-RU" sz="2300" i="1" dirty="0">
                <a:solidFill>
                  <a:srgbClr val="002060"/>
                </a:solidFill>
              </a:rPr>
              <a:t>Управление техническим состоянием железнодорожного пути / Мосты</a:t>
            </a:r>
          </a:p>
          <a:p>
            <a:pPr marL="650875" indent="0" algn="ctr">
              <a:buClr>
                <a:srgbClr val="002060"/>
              </a:buClr>
              <a:buSzPct val="100000"/>
              <a:buNone/>
            </a:pPr>
            <a:r>
              <a:rPr lang="ru-RU" sz="2300" b="1" dirty="0">
                <a:solidFill>
                  <a:srgbClr val="002060"/>
                </a:solidFill>
              </a:rPr>
              <a:t>БАКАЛАВРИАТ: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Технология транспортных процессов: </a:t>
            </a:r>
            <a:r>
              <a:rPr lang="ru-RU" sz="2300" i="1" dirty="0">
                <a:solidFill>
                  <a:srgbClr val="002060"/>
                </a:solidFill>
              </a:rPr>
              <a:t>Транспортная логистика</a:t>
            </a:r>
            <a:endParaRPr lang="ru-RU" sz="2300" b="1" dirty="0">
              <a:solidFill>
                <a:srgbClr val="002060"/>
              </a:solidFill>
            </a:endParaRPr>
          </a:p>
        </p:txBody>
      </p:sp>
      <p:pic>
        <p:nvPicPr>
          <p:cNvPr id="18434" name="Picture 2" descr="ЧИПС УрГУП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427" y="564312"/>
            <a:ext cx="1019601" cy="115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prosway.ru/api/thumbor/wKbP6ucUMFgaBhzWHs_1evI0VcQ=/300x180/smart/filters:format(jpg):quality(80)/prosway.ru/s3/media/item/a6/a601e093-b037-4ba9-8b34-87661d8c5c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552" y="5295330"/>
            <a:ext cx="2604448" cy="1562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0A1D3F-D970-42B7-9E29-6239464CD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09719"/>
      </p:ext>
    </p:extLst>
  </p:cSld>
  <p:clrMapOvr>
    <a:masterClrMapping/>
  </p:clrMapOvr>
  <p:transition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ЧИПС 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УрГУПС</a:t>
            </a:r>
            <a:endParaRPr lang="ru-RU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638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  <a:hlinkClick r:id="rId3"/>
              </a:rPr>
              <a:t>«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Абитуриенту</a:t>
            </a:r>
            <a:r>
              <a:rPr lang="ru-RU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07975" y="3415353"/>
            <a:ext cx="1614084" cy="805217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6493" t="27651" r="8544" b="30538"/>
          <a:stretch/>
        </p:blipFill>
        <p:spPr>
          <a:xfrm>
            <a:off x="1870822" y="2286002"/>
            <a:ext cx="9538924" cy="3840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8E742D-B2CF-407B-985E-478AB390EE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07832"/>
      </p:ext>
    </p:extLst>
  </p:cSld>
  <p:clrMapOvr>
    <a:masterClrMapping/>
  </p:clrMapOvr>
  <p:transition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366737"/>
            <a:ext cx="1097280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ЧИПС 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УрГУПС</a:t>
            </a:r>
            <a:endParaRPr lang="ru-RU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323" y="1649650"/>
            <a:ext cx="11426825" cy="4708525"/>
          </a:xfrm>
        </p:spPr>
        <p:txBody>
          <a:bodyPr/>
          <a:lstStyle/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Адрес: </a:t>
            </a:r>
            <a:r>
              <a:rPr lang="ru-RU" b="1" dirty="0">
                <a:solidFill>
                  <a:srgbClr val="002060"/>
                </a:solidFill>
              </a:rPr>
              <a:t> г. Челябинск, ул. </a:t>
            </a:r>
            <a:r>
              <a:rPr lang="ru-RU" b="1" dirty="0" err="1">
                <a:solidFill>
                  <a:srgbClr val="002060"/>
                </a:solidFill>
              </a:rPr>
              <a:t>Цвиллинга</a:t>
            </a:r>
            <a:r>
              <a:rPr lang="ru-RU" b="1" dirty="0">
                <a:solidFill>
                  <a:srgbClr val="002060"/>
                </a:solidFill>
              </a:rPr>
              <a:t>, 56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Телефон</a:t>
            </a:r>
            <a:r>
              <a:rPr lang="ru-RU" b="1" dirty="0">
                <a:solidFill>
                  <a:srgbClr val="002060"/>
                </a:solidFill>
              </a:rPr>
              <a:t>​​</a:t>
            </a:r>
            <a:r>
              <a:rPr lang="ru-RU" dirty="0">
                <a:solidFill>
                  <a:srgbClr val="002060"/>
                </a:solidFill>
              </a:rPr>
              <a:t>:  </a:t>
            </a:r>
            <a:r>
              <a:rPr lang="ru-RU" b="1" dirty="0">
                <a:solidFill>
                  <a:srgbClr val="002060"/>
                </a:solidFill>
              </a:rPr>
              <a:t>(+7 351) 219-21-19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Официальный сайт: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https://chirt.usurt.ru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 descr="ЧИПС УрГУП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72" y="3981711"/>
            <a:ext cx="2091287" cy="23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pirt.usurt.ru/uploads/main/088/5df33e7064388/2977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859" y="1500437"/>
            <a:ext cx="4818141" cy="2997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84D33D-2934-464A-B292-FE0AFC15A8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54939"/>
      </p:ext>
    </p:extLst>
  </p:cSld>
  <p:clrMapOvr>
    <a:masterClrMapping/>
  </p:clrMapOvr>
  <p:transition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457933"/>
            <a:ext cx="10972800" cy="11430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  <a:effectLst/>
                <a:latin typeface="+mn-lt"/>
              </a:rPr>
              <a:t>Уральский филиал Финансового университета при Правительстве Российской Федерации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93452" y="1762050"/>
            <a:ext cx="12623728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sz="2500" dirty="0">
                <a:solidFill>
                  <a:srgbClr val="002060"/>
                </a:solidFill>
              </a:rPr>
              <a:t>Уральский филиал ведет свою деятельность с июня 1958 года и занимает лидирующие позиции на рынке образовательных услуг своего региона. За годы своего существования филиалом подготовлено более 14300 высококвалифицированных специалистов.</a:t>
            </a:r>
          </a:p>
          <a:p>
            <a:pPr marL="650875" indent="0" algn="ctr">
              <a:buNone/>
            </a:pPr>
            <a:r>
              <a:rPr lang="ru-RU" sz="2500" dirty="0">
                <a:solidFill>
                  <a:srgbClr val="002060"/>
                </a:solidFill>
              </a:rPr>
              <a:t>Богатые традиции, опыт подготовки экономистов и финансистов высочайшей квалификации позволяют выпускникам Уральского филиала найти применение своим навыкам в различных областях народного хозяйства, органах государственного, муниципального управления, финансовых структурах.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0" name="Picture 2" descr="http://www.fa.ru/fil/chelyabinsk/about/PublishingImages/novoe_zdan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10" y="4923305"/>
            <a:ext cx="3140297" cy="2076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A4FAEA-BB24-4CF2-8E1B-F728425FF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41175"/>
      </p:ext>
    </p:extLst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Южно-Уральский государственный университет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323" y="1417638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Вся необходимая информация для поступления на 2021/2022 год находится на официальном сайте, во вкладке </a:t>
            </a:r>
            <a:r>
              <a:rPr lang="ru-RU" dirty="0">
                <a:solidFill>
                  <a:srgbClr val="002060"/>
                </a:solidFill>
                <a:hlinkClick r:id="rId2"/>
              </a:rPr>
              <a:t>«Абитуриентам» 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933" t="12320" r="40559" b="42882"/>
          <a:stretch/>
        </p:blipFill>
        <p:spPr>
          <a:xfrm>
            <a:off x="2834185" y="3246486"/>
            <a:ext cx="6523630" cy="3070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трелка вправо 4"/>
          <p:cNvSpPr/>
          <p:nvPr/>
        </p:nvSpPr>
        <p:spPr>
          <a:xfrm>
            <a:off x="1220101" y="3417058"/>
            <a:ext cx="1614084" cy="805217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E80FB5-18C1-40A9-997A-6F2E012F4F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4" t="18640" r="17988" b="15072"/>
          <a:stretch/>
        </p:blipFill>
        <p:spPr>
          <a:xfrm>
            <a:off x="37204" y="2544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12244"/>
      </p:ext>
    </p:extLst>
  </p:cSld>
  <p:clrMapOvr>
    <a:masterClrMapping/>
  </p:clrMapOvr>
  <p:transition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1916"/>
            <a:ext cx="12577786" cy="11430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Бакалавриат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 (очно):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Челябинский государственный институт культуры"/>
          <p:cNvSpPr>
            <a:spLocks noChangeAspect="1" noChangeArrowheads="1"/>
          </p:cNvSpPr>
          <p:nvPr/>
        </p:nvSpPr>
        <p:spPr bwMode="auto">
          <a:xfrm>
            <a:off x="470374" y="70031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-155495" y="1441805"/>
            <a:ext cx="11715149" cy="6557772"/>
          </a:xfrm>
        </p:spPr>
        <p:txBody>
          <a:bodyPr/>
          <a:lstStyle/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38.03.01 Экономика: </a:t>
            </a:r>
            <a:r>
              <a:rPr lang="ru-RU" sz="2300" i="1" dirty="0">
                <a:solidFill>
                  <a:srgbClr val="002060"/>
                </a:solidFill>
              </a:rPr>
              <a:t>Финансы и инвестиции​ / Учет, анализ и аудит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38.03.02 Менеджмент: </a:t>
            </a:r>
            <a:r>
              <a:rPr lang="ru-RU" sz="2300" i="1" dirty="0">
                <a:solidFill>
                  <a:srgbClr val="002060"/>
                </a:solidFill>
              </a:rPr>
              <a:t>Менеджмент организации</a:t>
            </a:r>
            <a:endParaRPr lang="ru-RU" sz="2300" b="1" dirty="0">
              <a:solidFill>
                <a:srgbClr val="002060"/>
              </a:solidFill>
            </a:endParaRP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38.03.04 Государственное и муниципальное управление:</a:t>
            </a:r>
          </a:p>
        </p:txBody>
      </p:sp>
      <p:pic>
        <p:nvPicPr>
          <p:cNvPr id="21508" name="Picture 4" descr="http://www.fa.ru/fil/chelyabinsk/PublishingImages/News/2020/univ_sa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 bwMode="auto">
          <a:xfrm>
            <a:off x="9223762" y="2134122"/>
            <a:ext cx="2854768" cy="1891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8284" t="17497" r="15933" b="57018"/>
          <a:stretch/>
        </p:blipFill>
        <p:spPr>
          <a:xfrm>
            <a:off x="460375" y="3593619"/>
            <a:ext cx="8740491" cy="2735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82F9B1-88D5-421F-85F1-68D19842F9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91119"/>
      </p:ext>
    </p:extLst>
  </p:cSld>
  <p:clrMapOvr>
    <a:masterClrMapping/>
  </p:clrMapOvr>
  <p:transition>
    <p:wedg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  <a:effectLst/>
                <a:latin typeface="+mn-lt"/>
              </a:rPr>
              <a:t>Уральский филиал Финансового университета при Правительстве РФ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638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endParaRPr lang="ru-RU" dirty="0">
              <a:solidFill>
                <a:srgbClr val="002060"/>
              </a:solidFill>
              <a:hlinkClick r:id="rId3"/>
            </a:endParaRPr>
          </a:p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  <a:hlinkClick r:id="rId3"/>
              </a:rPr>
              <a:t>«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Поступающим</a:t>
            </a:r>
            <a:r>
              <a:rPr lang="ru-RU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07975" y="3415353"/>
            <a:ext cx="1614084" cy="805217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455" t="14881" r="3396" b="7845"/>
          <a:stretch/>
        </p:blipFill>
        <p:spPr>
          <a:xfrm>
            <a:off x="2017593" y="2437809"/>
            <a:ext cx="8475260" cy="4072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90F046-4FF5-497C-86C3-65AEFC1D7C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22166"/>
      </p:ext>
    </p:extLst>
  </p:cSld>
  <p:clrMapOvr>
    <a:masterClrMapping/>
  </p:clrMapOvr>
  <p:transition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366737"/>
            <a:ext cx="10972800" cy="11430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  <a:effectLst/>
                <a:latin typeface="+mn-lt"/>
              </a:rPr>
              <a:t>Уральский филиал Финансового университета при Правительстве РФ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17631" y="1716136"/>
            <a:ext cx="12113762" cy="4708525"/>
          </a:xfrm>
        </p:spPr>
        <p:txBody>
          <a:bodyPr/>
          <a:lstStyle/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Адрес: </a:t>
            </a:r>
            <a:r>
              <a:rPr lang="ru-RU" b="1" dirty="0">
                <a:solidFill>
                  <a:srgbClr val="002060"/>
                </a:solidFill>
              </a:rPr>
              <a:t> г. Челябинск, ул. Работниц, 58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Телефон</a:t>
            </a:r>
            <a:r>
              <a:rPr lang="ru-RU" b="1" dirty="0">
                <a:solidFill>
                  <a:srgbClr val="002060"/>
                </a:solidFill>
              </a:rPr>
              <a:t>​​</a:t>
            </a:r>
            <a:r>
              <a:rPr lang="ru-RU" dirty="0">
                <a:solidFill>
                  <a:srgbClr val="002060"/>
                </a:solidFill>
              </a:rPr>
              <a:t>:  </a:t>
            </a:r>
            <a:r>
              <a:rPr lang="ru-RU" b="1" dirty="0">
                <a:solidFill>
                  <a:srgbClr val="002060"/>
                </a:solidFill>
              </a:rPr>
              <a:t>8 (351) 791-84-54, 8 (950) 727-28-03</a:t>
            </a:r>
          </a:p>
          <a:p>
            <a:pPr marL="650875" indent="0"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/>
              <a:t> </a:t>
            </a:r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chelyabinsk@fa.ru​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VVGabajdulina@fa.ru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Официальный сайт: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http://www.fa.ru/fil/chelyabinsk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8284" t="17497" r="15933" b="57018"/>
          <a:stretch/>
        </p:blipFill>
        <p:spPr>
          <a:xfrm>
            <a:off x="1937981" y="4300727"/>
            <a:ext cx="7446145" cy="2330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6E2FEB-C616-4E87-A259-46F4F52E8C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88005"/>
      </p:ext>
    </p:extLst>
  </p:cSld>
  <p:clrMapOvr>
    <a:masterClrMapping/>
  </p:clrMapOvr>
  <p:transition>
    <p:wedg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447" y="535021"/>
            <a:ext cx="11818961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  <a:effectLst/>
                <a:latin typeface="+mn-lt"/>
              </a:rPr>
              <a:t>Челябинское высшее военное авиационное краснознаменное училище штурманов</a:t>
            </a:r>
            <a:br>
              <a:rPr lang="ru-RU" sz="2400" dirty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+mn-lt"/>
              </a:rPr>
              <a:t>Филиал Военного учебно-научного центра Военно-воздушных сил «Военно-воздушная</a:t>
            </a:r>
            <a:br>
              <a:rPr lang="ru-RU" sz="2400" dirty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+mn-lt"/>
              </a:rPr>
              <a:t>академия имени профессора Н.Е. Жуковского и Ю.А. Гагарина»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31728" y="2676449"/>
            <a:ext cx="12623728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sz="2500" dirty="0">
                <a:solidFill>
                  <a:srgbClr val="002060"/>
                </a:solidFill>
              </a:rPr>
              <a:t>Сегодня Челябинский филиал ВУНЦ ВВС «ВВА» единственный в России военный ВУЗ, готовящий высококвалифицированные штурманские кадры для всех родов авиации (дальней, армейской, военно-транспортной, морской ракетоносной, фронтовой бомбардировочной, истребительной авиации ПВО), а так же офицеров боевого управления.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2" name="Picture 2" descr="http://school109.my1.ru/2018_Novosti/prospekt-2_sgiba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269" y="4673305"/>
            <a:ext cx="3529319" cy="2184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BED5F9-DA0C-4B2B-8C80-2C2D3E32E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155575" y="5775740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4233"/>
      </p:ext>
    </p:extLst>
  </p:cSld>
  <p:clrMapOvr>
    <a:masterClrMapping/>
  </p:clrMapOvr>
  <p:transition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9182" y="111409"/>
            <a:ext cx="12577786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2060"/>
                </a:solidFill>
                <a:effectLst/>
                <a:latin typeface="+mn-lt"/>
              </a:rPr>
              <a:t>Условия поступления</a:t>
            </a:r>
            <a:br>
              <a:rPr lang="ru-RU" sz="3200" dirty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3200" dirty="0">
                <a:solidFill>
                  <a:srgbClr val="002060"/>
                </a:solidFill>
                <a:effectLst/>
                <a:latin typeface="+mn-lt"/>
              </a:rPr>
              <a:t> в Филиал ВУНЦ ВВС «ВВА» (г. Челябинск)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Челябинский государственный институт культуры"/>
          <p:cNvSpPr>
            <a:spLocks noChangeAspect="1" noChangeArrowheads="1"/>
          </p:cNvSpPr>
          <p:nvPr/>
        </p:nvSpPr>
        <p:spPr bwMode="auto">
          <a:xfrm>
            <a:off x="470374" y="70031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-264677" y="1436947"/>
            <a:ext cx="12347495" cy="6557772"/>
          </a:xfrm>
        </p:spPr>
        <p:txBody>
          <a:bodyPr/>
          <a:lstStyle/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Военный штурман (код 25.05.04) – </a:t>
            </a:r>
            <a:r>
              <a:rPr lang="ru-RU" sz="2300" i="1" dirty="0">
                <a:solidFill>
                  <a:srgbClr val="002060"/>
                </a:solidFill>
              </a:rPr>
              <a:t>авиационный специалист в составе летного экипажа, основная задача которого провести самолет по заданному маршруту и в строго установленное время найти и метко поразить заданную цель.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Офицер боевого управления (код 25.05.05) – </a:t>
            </a:r>
            <a:r>
              <a:rPr lang="ru-RU" sz="2300" i="1" dirty="0">
                <a:solidFill>
                  <a:srgbClr val="002060"/>
                </a:solidFill>
              </a:rPr>
              <a:t>наземный авиационный специалист, управляющий воздушным движением.</a:t>
            </a:r>
          </a:p>
          <a:p>
            <a:pPr marL="650875" indent="0">
              <a:buClr>
                <a:srgbClr val="002060"/>
              </a:buClr>
              <a:buSzPct val="100000"/>
              <a:buNone/>
            </a:pPr>
            <a:r>
              <a:rPr lang="ru-RU" sz="2300" dirty="0">
                <a:solidFill>
                  <a:srgbClr val="002060"/>
                </a:solidFill>
              </a:rPr>
              <a:t>В качестве кандидатов для зачисления курсантами рассматриваются граждане РФ (юноши), имеющие документ государственного образца о среднем (полном) общем (</a:t>
            </a:r>
            <a:r>
              <a:rPr lang="ru-RU" sz="2300" b="1" dirty="0">
                <a:solidFill>
                  <a:srgbClr val="002060"/>
                </a:solidFill>
              </a:rPr>
              <a:t>11 классов</a:t>
            </a:r>
            <a:r>
              <a:rPr lang="ru-RU" sz="2300" dirty="0">
                <a:solidFill>
                  <a:srgbClr val="002060"/>
                </a:solidFill>
              </a:rPr>
              <a:t>), </a:t>
            </a:r>
            <a:r>
              <a:rPr lang="ru-RU" sz="2300" b="1" dirty="0">
                <a:solidFill>
                  <a:srgbClr val="002060"/>
                </a:solidFill>
              </a:rPr>
              <a:t>среднем профессиональном образовании </a:t>
            </a:r>
            <a:r>
              <a:rPr lang="ru-RU" sz="2300" dirty="0">
                <a:solidFill>
                  <a:srgbClr val="002060"/>
                </a:solidFill>
              </a:rPr>
              <a:t>или </a:t>
            </a:r>
            <a:r>
              <a:rPr lang="ru-RU" sz="2300" b="1" dirty="0">
                <a:solidFill>
                  <a:srgbClr val="002060"/>
                </a:solidFill>
              </a:rPr>
              <a:t>диплом о начальном профессиональном образовании, </a:t>
            </a:r>
            <a:r>
              <a:rPr lang="ru-RU" sz="2300" dirty="0">
                <a:solidFill>
                  <a:srgbClr val="002060"/>
                </a:solidFill>
              </a:rPr>
              <a:t>из числа:</a:t>
            </a:r>
          </a:p>
          <a:p>
            <a:pPr marL="650875" indent="0">
              <a:buClr>
                <a:srgbClr val="002060"/>
              </a:buClr>
              <a:buSzPct val="100000"/>
              <a:buNone/>
            </a:pPr>
            <a:r>
              <a:rPr lang="ru-RU" sz="2300" dirty="0">
                <a:solidFill>
                  <a:srgbClr val="002060"/>
                </a:solidFill>
              </a:rPr>
              <a:t>– граждан, не проходивших военную службу – до достижения ими возраста 22 лет;</a:t>
            </a:r>
          </a:p>
          <a:p>
            <a:pPr marL="650875" indent="0">
              <a:buClr>
                <a:srgbClr val="002060"/>
              </a:buClr>
              <a:buSzPct val="100000"/>
              <a:buNone/>
            </a:pPr>
            <a:r>
              <a:rPr lang="ru-RU" sz="2300" dirty="0">
                <a:solidFill>
                  <a:srgbClr val="002060"/>
                </a:solidFill>
              </a:rPr>
              <a:t>– граждан, прошедших военную службу – до достижения ими возраста 24 лет;</a:t>
            </a:r>
          </a:p>
          <a:p>
            <a:pPr marL="650875" indent="0">
              <a:buClr>
                <a:srgbClr val="002060"/>
              </a:buClr>
              <a:buSzPct val="100000"/>
              <a:buNone/>
            </a:pPr>
            <a:r>
              <a:rPr lang="ru-RU" sz="2300" dirty="0">
                <a:solidFill>
                  <a:srgbClr val="002060"/>
                </a:solidFill>
              </a:rPr>
              <a:t>– военнослужащих, проходящих военную службу по контракту (кроме офицеров), до достижения ими возраста 27 лет.</a:t>
            </a:r>
          </a:p>
          <a:p>
            <a:pPr marL="650875" indent="0" algn="ctr">
              <a:buClr>
                <a:srgbClr val="002060"/>
              </a:buClr>
              <a:buSzPct val="100000"/>
              <a:buNone/>
            </a:pPr>
            <a:r>
              <a:rPr lang="ru-RU" sz="2300" b="1" dirty="0">
                <a:solidFill>
                  <a:srgbClr val="002060"/>
                </a:solidFill>
              </a:rPr>
              <a:t>Возраст кандидата определяется на 1 августа года поступления.</a:t>
            </a:r>
          </a:p>
        </p:txBody>
      </p:sp>
      <p:pic>
        <p:nvPicPr>
          <p:cNvPr id="24578" name="Picture 2" descr="https://xn--80ada7a7btm.xn--p1ai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205" y="111409"/>
            <a:ext cx="1078220" cy="134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F667A1-CF2D-4D77-9922-B87F6AA83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35270"/>
      </p:ext>
    </p:extLst>
  </p:cSld>
  <p:clrMapOvr>
    <a:masterClrMapping/>
  </p:clrMapOvr>
  <p:transition>
    <p:wedg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81126"/>
            <a:ext cx="12577786" cy="1143000"/>
          </a:xfrm>
        </p:spPr>
        <p:txBody>
          <a:bodyPr>
            <a:noAutofit/>
          </a:bodyPr>
          <a:lstStyle/>
          <a:p>
            <a:r>
              <a:rPr lang="ru-RU" sz="3500" dirty="0">
                <a:solidFill>
                  <a:srgbClr val="002060"/>
                </a:solidFill>
                <a:effectLst/>
                <a:latin typeface="+mn-lt"/>
              </a:rPr>
              <a:t>Порядок проведения профессионального</a:t>
            </a:r>
            <a:br>
              <a:rPr lang="ru-RU" sz="3500" dirty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3500" dirty="0">
                <a:solidFill>
                  <a:srgbClr val="002060"/>
                </a:solidFill>
                <a:effectLst/>
                <a:latin typeface="+mn-lt"/>
              </a:rPr>
              <a:t> отбора кандидатов для поступления </a:t>
            </a:r>
            <a:br>
              <a:rPr lang="ru-RU" sz="3500" dirty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3500" dirty="0">
                <a:solidFill>
                  <a:srgbClr val="002060"/>
                </a:solidFill>
                <a:effectLst/>
                <a:latin typeface="+mn-lt"/>
              </a:rPr>
              <a:t>в Филиал ВУНЦ ВВС «ВВА» (г. Челябинск)</a:t>
            </a: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-155495" y="1635690"/>
            <a:ext cx="12347495" cy="6557772"/>
          </a:xfrm>
        </p:spPr>
        <p:txBody>
          <a:bodyPr/>
          <a:lstStyle/>
          <a:p>
            <a:pPr marL="650875" indent="0" algn="ctr">
              <a:buClr>
                <a:srgbClr val="002060"/>
              </a:buClr>
              <a:buSzPct val="100000"/>
              <a:buNone/>
            </a:pPr>
            <a:r>
              <a:rPr lang="ru-RU" sz="2300" b="1" dirty="0">
                <a:solidFill>
                  <a:srgbClr val="002060"/>
                </a:solidFill>
              </a:rPr>
              <a:t>Профессиональный отбор кандидатов проводится приемной комиссией филиала ВУНЦ ВВС «ВВА» в г. Челябинске с 1 по 30 июля и включает: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Прохождение врачебно-летной комиссии </a:t>
            </a:r>
            <a:r>
              <a:rPr lang="ru-RU" sz="2300" dirty="0">
                <a:solidFill>
                  <a:srgbClr val="002060"/>
                </a:solidFill>
              </a:rPr>
              <a:t>(определение годности по состоянию здоровья)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300" b="1" dirty="0">
                <a:solidFill>
                  <a:srgbClr val="002060"/>
                </a:solidFill>
              </a:rPr>
              <a:t>Вступительные испытания:</a:t>
            </a:r>
          </a:p>
          <a:p>
            <a:pPr marL="1108075" indent="-4572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300" b="1" i="1" dirty="0">
                <a:solidFill>
                  <a:srgbClr val="002060"/>
                </a:solidFill>
              </a:rPr>
              <a:t>определение категории профессиональной пригодности </a:t>
            </a:r>
            <a:r>
              <a:rPr lang="ru-RU" sz="2300" dirty="0">
                <a:solidFill>
                  <a:srgbClr val="002060"/>
                </a:solidFill>
              </a:rPr>
              <a:t>(психологическое и психофизиологическое обследование)</a:t>
            </a:r>
          </a:p>
          <a:p>
            <a:pPr marL="1108075" indent="-4572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300" b="1" i="1" dirty="0">
                <a:solidFill>
                  <a:srgbClr val="002060"/>
                </a:solidFill>
              </a:rPr>
              <a:t>оценка уровня общеобразовательной подготовленности </a:t>
            </a:r>
            <a:r>
              <a:rPr lang="ru-RU" sz="2300" dirty="0">
                <a:solidFill>
                  <a:srgbClr val="002060"/>
                </a:solidFill>
              </a:rPr>
              <a:t>– результаты ЕГЭ (</a:t>
            </a:r>
            <a:r>
              <a:rPr lang="en-US" sz="2300" dirty="0">
                <a:solidFill>
                  <a:srgbClr val="002060"/>
                </a:solidFill>
              </a:rPr>
              <a:t>min – </a:t>
            </a:r>
            <a:r>
              <a:rPr lang="ru-RU" sz="2300" dirty="0">
                <a:solidFill>
                  <a:srgbClr val="002060"/>
                </a:solidFill>
              </a:rPr>
              <a:t>Математика (профиль) – 27, Русский язык – 36, Физика – 36).</a:t>
            </a:r>
          </a:p>
          <a:p>
            <a:pPr marL="1108075" indent="-4572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300" b="1" i="1" dirty="0">
                <a:solidFill>
                  <a:srgbClr val="002060"/>
                </a:solidFill>
              </a:rPr>
              <a:t>оценки уровня физической подготовленности кандидатов в объёме требований нормативов - </a:t>
            </a:r>
            <a:r>
              <a:rPr lang="ru-RU" sz="2300" u="sng" dirty="0">
                <a:solidFill>
                  <a:srgbClr val="002060"/>
                </a:solidFill>
              </a:rPr>
              <a:t>подтягивание на перекладине – </a:t>
            </a:r>
            <a:r>
              <a:rPr lang="ru-RU" sz="2300" b="1" u="sng" dirty="0">
                <a:solidFill>
                  <a:srgbClr val="002060"/>
                </a:solidFill>
              </a:rPr>
              <a:t>7 – 18 раз</a:t>
            </a:r>
            <a:r>
              <a:rPr lang="ru-RU" sz="2300" u="sng" dirty="0">
                <a:solidFill>
                  <a:srgbClr val="002060"/>
                </a:solidFill>
              </a:rPr>
              <a:t>, бег на 100 метров – </a:t>
            </a:r>
            <a:r>
              <a:rPr lang="ru-RU" sz="2300" b="1" u="sng" dirty="0">
                <a:solidFill>
                  <a:srgbClr val="002060"/>
                </a:solidFill>
              </a:rPr>
              <a:t>13,0 – 14,6 сек., </a:t>
            </a:r>
            <a:r>
              <a:rPr lang="ru-RU" sz="2300" u="sng" dirty="0">
                <a:solidFill>
                  <a:srgbClr val="002060"/>
                </a:solidFill>
              </a:rPr>
              <a:t>бег на 3000 метров – </a:t>
            </a:r>
            <a:r>
              <a:rPr lang="ru-RU" sz="2300" b="1" u="sng" dirty="0">
                <a:solidFill>
                  <a:srgbClr val="002060"/>
                </a:solidFill>
              </a:rPr>
              <a:t>11,03 – 13,40 мин.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54727" y="6396335"/>
            <a:ext cx="3268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Срок обучения – 5 лет</a:t>
            </a:r>
            <a:endParaRPr lang="ru-RU" sz="2400" dirty="0"/>
          </a:p>
        </p:txBody>
      </p:sp>
      <p:pic>
        <p:nvPicPr>
          <p:cNvPr id="11" name="Picture 2" descr="https://xn--80ada7a7btm.xn--p1ai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822" y="181489"/>
            <a:ext cx="1078220" cy="134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6AC5F9-627D-4C33-8004-383B279680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45414"/>
      </p:ext>
    </p:extLst>
  </p:cSld>
  <p:clrMapOvr>
    <a:masterClrMapping/>
  </p:clrMapOvr>
  <p:transition>
    <p:wedg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  <a:effectLst/>
                <a:latin typeface="+mn-lt"/>
              </a:rPr>
              <a:t>Филиал ВУНЦ ВВС «ВВА» (г. Челябинск)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638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endParaRPr lang="ru-RU" dirty="0">
              <a:solidFill>
                <a:srgbClr val="002060"/>
              </a:solidFill>
              <a:hlinkClick r:id="rId3"/>
            </a:endParaRPr>
          </a:p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  <a:hlinkClick r:id="rId3"/>
              </a:rPr>
              <a:t>«</a:t>
            </a:r>
            <a:r>
              <a:rPr lang="ru-RU" dirty="0">
                <a:solidFill>
                  <a:srgbClr val="002060"/>
                </a:solidFill>
                <a:hlinkClick r:id="rId4"/>
              </a:rPr>
              <a:t>Поступающим</a:t>
            </a:r>
            <a:r>
              <a:rPr lang="ru-RU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07975" y="3415353"/>
            <a:ext cx="1614084" cy="805217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3433" t="11523" r="14814" b="19388"/>
          <a:stretch/>
        </p:blipFill>
        <p:spPr>
          <a:xfrm>
            <a:off x="1922059" y="1852683"/>
            <a:ext cx="8748216" cy="4735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888AB4-0319-4692-BC6F-A072532F33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61279"/>
      </p:ext>
    </p:extLst>
  </p:cSld>
  <p:clrMapOvr>
    <a:masterClrMapping/>
  </p:clrMapOvr>
  <p:transition>
    <p:wedg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366737"/>
            <a:ext cx="1097280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  <a:effectLst/>
                <a:latin typeface="+mn-lt"/>
              </a:rPr>
              <a:t>Филиал ВУНЦ ВВС «ВВА» (г. Челябинск)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17631" y="1716136"/>
            <a:ext cx="12113762" cy="4708525"/>
          </a:xfrm>
        </p:spPr>
        <p:txBody>
          <a:bodyPr/>
          <a:lstStyle/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Адрес: </a:t>
            </a:r>
            <a:r>
              <a:rPr lang="ru-RU" b="1" dirty="0">
                <a:solidFill>
                  <a:srgbClr val="002060"/>
                </a:solidFill>
              </a:rPr>
              <a:t> г. Челябинск Городок-11 д. 1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Телефон</a:t>
            </a:r>
            <a:r>
              <a:rPr lang="ru-RU" b="1" dirty="0">
                <a:solidFill>
                  <a:srgbClr val="002060"/>
                </a:solidFill>
              </a:rPr>
              <a:t>​​</a:t>
            </a:r>
            <a:r>
              <a:rPr lang="ru-RU" dirty="0">
                <a:solidFill>
                  <a:srgbClr val="002060"/>
                </a:solidFill>
              </a:rPr>
              <a:t>:  </a:t>
            </a:r>
            <a:r>
              <a:rPr lang="ru-RU" b="1" dirty="0">
                <a:solidFill>
                  <a:srgbClr val="002060"/>
                </a:solidFill>
              </a:rPr>
              <a:t>+7 922 722-02-69, +7 (351) 724-03-00.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Официальный сайт: </a:t>
            </a:r>
            <a:r>
              <a:rPr lang="ru-RU" dirty="0" err="1">
                <a:solidFill>
                  <a:srgbClr val="002060"/>
                </a:solidFill>
                <a:hlinkClick r:id="rId2"/>
              </a:rPr>
              <a:t>чввакуш.рф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 descr="https://xn--80ada7a7btm.xn--p1ai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74" y="3918490"/>
            <a:ext cx="1971924" cy="245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://xn--80ada7a7btm.xn--p1ai/netcat_files/userfiles/For_history/_DSC6286_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33" y="3521877"/>
            <a:ext cx="6557346" cy="3248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6D254F-9614-4B3A-B995-358C1C0E89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18846"/>
      </p:ext>
    </p:extLst>
  </p:cSld>
  <p:clrMapOvr>
    <a:masterClrMapping/>
  </p:clrMapOvr>
  <p:transition>
    <p:wedg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>
              <a:buNone/>
            </a:pP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ru-RU" sz="4000" dirty="0">
                <a:solidFill>
                  <a:srgbClr val="002060"/>
                </a:solidFill>
                <a:latin typeface="Arial Black" pitchFamily="34" charset="0"/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08D6A2-517C-4DC9-994C-20A1EF46F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Южно-Уральский государственный университет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323" y="1417638"/>
            <a:ext cx="11426825" cy="4708525"/>
          </a:xfrm>
        </p:spPr>
        <p:txBody>
          <a:bodyPr/>
          <a:lstStyle/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Адрес: проспект Ленина, 76, ауд. 125. 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Телефон: </a:t>
            </a:r>
            <a:r>
              <a:rPr lang="ru-RU" b="1" dirty="0">
                <a:solidFill>
                  <a:srgbClr val="002060"/>
                </a:solidFill>
              </a:rPr>
              <a:t>+7 (351) 267-94-52 </a:t>
            </a:r>
            <a:r>
              <a:rPr lang="ru-RU" dirty="0">
                <a:solidFill>
                  <a:srgbClr val="002060"/>
                </a:solidFill>
              </a:rPr>
              <a:t>/ </a:t>
            </a:r>
            <a:r>
              <a:rPr lang="ru-RU" b="1" dirty="0">
                <a:solidFill>
                  <a:srgbClr val="002060"/>
                </a:solidFill>
              </a:rPr>
              <a:t>8 800 300 00 55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График работы приемной комиссии :</a:t>
            </a:r>
            <a:r>
              <a:rPr lang="ru-RU" b="1" dirty="0">
                <a:solidFill>
                  <a:srgbClr val="002060"/>
                </a:solidFill>
              </a:rPr>
              <a:t> Пн. - Пт.	10:00 - 16:00 (обед с 12 до 13); Сб. - Вс. -  Выходной.</a:t>
            </a:r>
          </a:p>
          <a:p>
            <a:pPr marL="650875" indent="0">
              <a:buNone/>
            </a:pPr>
            <a:r>
              <a:rPr lang="ru-RU" dirty="0">
                <a:solidFill>
                  <a:srgbClr val="002060"/>
                </a:solidFill>
              </a:rPr>
              <a:t>Официальный сайт: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https://www.susu.ru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0875" indent="0"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i1.photo.2gis.com/images/branch/15/2111062357634263_54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19" y="3848669"/>
            <a:ext cx="4270798" cy="3009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EAB031-1949-4920-9E3C-5A16C4CBC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5507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64929"/>
      </p:ext>
    </p:extLst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Челябинский государственный университет (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ЧелГУ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323" y="1417638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Был создан в 1976 году и стал первым университетом на Южном Урале. Сегодня в вузе образовательная деятельность ведётся на 14 факультетах и в 5 учебно-научных институтах. Реализуется подготовка более чем по ста основным образовательным программам, открыты </a:t>
            </a:r>
            <a:r>
              <a:rPr lang="ru-RU" i="1" dirty="0" err="1">
                <a:solidFill>
                  <a:srgbClr val="002060"/>
                </a:solidFill>
              </a:rPr>
              <a:t>специалитет</a:t>
            </a:r>
            <a:r>
              <a:rPr lang="ru-RU" i="1" dirty="0">
                <a:solidFill>
                  <a:srgbClr val="002060"/>
                </a:solidFill>
              </a:rPr>
              <a:t>, </a:t>
            </a:r>
            <a:r>
              <a:rPr lang="ru-RU" i="1" dirty="0" err="1">
                <a:solidFill>
                  <a:srgbClr val="002060"/>
                </a:solidFill>
              </a:rPr>
              <a:t>бакалавриат</a:t>
            </a:r>
            <a:r>
              <a:rPr lang="ru-RU" i="1" dirty="0">
                <a:solidFill>
                  <a:srgbClr val="002060"/>
                </a:solidFill>
              </a:rPr>
              <a:t>, магистратура, аспирантура, докторантура. 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https://echochel.ru/wp-content/uploads/2019/10/1610cs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80" y="4135047"/>
            <a:ext cx="7898441" cy="2825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A0814F-6BAF-46DB-A0D6-E135830C43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276014" y="98763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38775"/>
      </p:ext>
    </p:extLst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274638"/>
            <a:ext cx="11799863" cy="11430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Бакалавриат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/</a:t>
            </a:r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специалитет</a:t>
            </a:r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67754" y="1417638"/>
            <a:ext cx="9193140" cy="4880829"/>
          </a:xfrm>
        </p:spPr>
        <p:txBody>
          <a:bodyPr/>
          <a:lstStyle/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Биологический факультет​ ​                                        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Математический факультет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Факультет Евразии и Востока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Факультет лингвистики и перевода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Факультет психологии и педагогики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Институт образования и практической</a:t>
            </a:r>
          </a:p>
          <a:p>
            <a:pPr marL="650875" indent="0">
              <a:buClr>
                <a:srgbClr val="002060"/>
              </a:buClr>
              <a:buSzPct val="100000"/>
              <a:buNone/>
            </a:pPr>
            <a:r>
              <a:rPr lang="ru-RU" sz="2400" dirty="0">
                <a:solidFill>
                  <a:srgbClr val="002060"/>
                </a:solidFill>
              </a:rPr>
              <a:t> психологии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Факультет управления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Факультет экологии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Физический факультет 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Химический факультет</a:t>
            </a: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5289619" y="1417638"/>
            <a:ext cx="9193140" cy="488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Историко-филологический факультет                                        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Факультет журналистики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Институт информационных технологий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Институт права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Институт экономики отраслей, бизнеса</a:t>
            </a:r>
          </a:p>
          <a:p>
            <a:pPr marL="650875" indent="0">
              <a:buClr>
                <a:srgbClr val="002060"/>
              </a:buClr>
              <a:buSzPct val="100000"/>
              <a:buNone/>
            </a:pPr>
            <a:r>
              <a:rPr lang="ru-RU" sz="2400" dirty="0">
                <a:solidFill>
                  <a:srgbClr val="002060"/>
                </a:solidFill>
              </a:rPr>
              <a:t> и администрирования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Факультет фундаментальной медицины</a:t>
            </a:r>
          </a:p>
          <a:p>
            <a:pPr marL="1108075" indent="-457200"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rgbClr val="002060"/>
                </a:solidFill>
              </a:rPr>
              <a:t>Факультет заочного и дистанционного </a:t>
            </a:r>
          </a:p>
          <a:p>
            <a:pPr marL="650875" indent="0">
              <a:buClr>
                <a:srgbClr val="002060"/>
              </a:buClr>
              <a:buSzPct val="100000"/>
              <a:buNone/>
            </a:pPr>
            <a:r>
              <a:rPr lang="ru-RU" sz="2600" dirty="0">
                <a:solidFill>
                  <a:srgbClr val="002060"/>
                </a:solidFill>
              </a:rPr>
              <a:t>обучения​​​ ​</a:t>
            </a:r>
          </a:p>
        </p:txBody>
      </p:sp>
      <p:pic>
        <p:nvPicPr>
          <p:cNvPr id="1026" name="Picture 2" descr="https://static1-repo.aif.ru/1/64/686126/c/1aa6a10904d8c1666ff300f6a3e5c0e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385" y="4988112"/>
            <a:ext cx="2803431" cy="1869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326605.selcdn.ru/03005/iblock/113/Logotip-CHelG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46" y="0"/>
            <a:ext cx="1319954" cy="1319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B4CA91-2E3B-46CD-80F0-D3401FB3A0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4" t="18640" r="17988" b="15072"/>
          <a:stretch/>
        </p:blipFill>
        <p:spPr>
          <a:xfrm>
            <a:off x="11109096" y="160338"/>
            <a:ext cx="846342" cy="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38656"/>
      </p:ext>
    </p:extLst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effectLst/>
                <a:latin typeface="+mn-lt"/>
              </a:rPr>
              <a:t>ЧелГУ</a:t>
            </a:r>
            <a:endParaRPr lang="ru-RU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323" y="1417638"/>
            <a:ext cx="11426825" cy="4708525"/>
          </a:xfrm>
        </p:spPr>
        <p:txBody>
          <a:bodyPr/>
          <a:lstStyle/>
          <a:p>
            <a:pPr marL="650875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 Подробнее во вкладке </a:t>
            </a:r>
            <a:r>
              <a:rPr lang="ru-RU" dirty="0">
                <a:solidFill>
                  <a:srgbClr val="002060"/>
                </a:solidFill>
                <a:hlinkClick r:id="rId2"/>
              </a:rPr>
              <a:t>«Абитуриентам»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219" name="AutoShape 3" descr="http://donbasssos.org/wp-content/uploads/2015/07/debt-find-job_thum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1374090" y="3962969"/>
            <a:ext cx="1614084" cy="805217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126" t="10130" r="-634" b="13017"/>
          <a:stretch/>
        </p:blipFill>
        <p:spPr>
          <a:xfrm>
            <a:off x="3302072" y="2560638"/>
            <a:ext cx="7498543" cy="3289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3249A2-42C7-4D5F-80A5-A7BCD8B20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189990"/>
            <a:ext cx="847417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47518"/>
      </p:ext>
    </p:extLst>
  </p:cSld>
  <p:clrMapOvr>
    <a:masterClrMapping/>
  </p:clrMapOvr>
  <p:transition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8AE53976-0000-4D20-AB11-23F136D013AF}" vid="{D922412E-07E6-4576-8C17-815E172D0F1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2240</TotalTime>
  <Words>3021</Words>
  <Application>Microsoft Office PowerPoint</Application>
  <PresentationFormat>Широкоэкранный</PresentationFormat>
  <Paragraphs>301</Paragraphs>
  <Slides>58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8" baseType="lpstr">
      <vt:lpstr>Arial</vt:lpstr>
      <vt:lpstr>Arial Black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Тема1</vt:lpstr>
      <vt:lpstr>ИНФОРМАЦИЯ ДЛЯ ПОСТУПАЮЩИХ О ВЫСШИХ УЧЕБНЫХ ЗАВЕДЕНИЯХ  Г. ЧЕЛЯБИНСКА</vt:lpstr>
      <vt:lpstr>Презентация PowerPoint</vt:lpstr>
      <vt:lpstr>Южно-Уральский государственный университет (ЮУрГУ) </vt:lpstr>
      <vt:lpstr>Презентация PowerPoint</vt:lpstr>
      <vt:lpstr>Южно-Уральский государственный университет </vt:lpstr>
      <vt:lpstr>Южно-Уральский государственный университет </vt:lpstr>
      <vt:lpstr>Челябинский государственный университет (ЧелГУ)</vt:lpstr>
      <vt:lpstr>Бакалавриат/специалитет:</vt:lpstr>
      <vt:lpstr>ЧелГУ</vt:lpstr>
      <vt:lpstr>ЧелГУ</vt:lpstr>
      <vt:lpstr>Южно-Уральский государственный гуманитарно-педагогический университет  (ЮУрГГПУ)</vt:lpstr>
      <vt:lpstr>Бакалавриат/специалитет (очно):</vt:lpstr>
      <vt:lpstr>ЮУрГГПУ</vt:lpstr>
      <vt:lpstr>ЮУрГГПУ</vt:lpstr>
      <vt:lpstr>Южно-Уральский государственный аграрный университет (ЮУрГАУ)</vt:lpstr>
      <vt:lpstr>Бакалавриат/специалитет (очно):</vt:lpstr>
      <vt:lpstr>ЮУрГАУ</vt:lpstr>
      <vt:lpstr>ЮУрГАУ</vt:lpstr>
      <vt:lpstr>Уральский государственный университет физической культуры  (УралГУФК)</vt:lpstr>
      <vt:lpstr>Бакалавриат: </vt:lpstr>
      <vt:lpstr>УралГУФК</vt:lpstr>
      <vt:lpstr>УралГУФК</vt:lpstr>
      <vt:lpstr>Южно-Уральский государственный медицинский университет (ЮУГМУ) </vt:lpstr>
      <vt:lpstr>Специалитет (очно):</vt:lpstr>
      <vt:lpstr>ЮУГМУ</vt:lpstr>
      <vt:lpstr>ЮУГМУ</vt:lpstr>
      <vt:lpstr>Челябинский государственный институт культуры (ЧГИК)</vt:lpstr>
      <vt:lpstr>Бакалавриат/Специалитет (очно):</vt:lpstr>
      <vt:lpstr>Бакалавриат/Специалитет (очно):</vt:lpstr>
      <vt:lpstr>Бакалавриат/Специалитет (очно):</vt:lpstr>
      <vt:lpstr>ЧГИК</vt:lpstr>
      <vt:lpstr>ЧГИК</vt:lpstr>
      <vt:lpstr>«Южно-Уральский государственный институт искусств имени П.И. Чайковского»</vt:lpstr>
      <vt:lpstr>Бакалавриат/Специалитет:</vt:lpstr>
      <vt:lpstr>ЮУрГИИ</vt:lpstr>
      <vt:lpstr>ЮУрГИИ</vt:lpstr>
      <vt:lpstr>Челябинский филиал ФГБОУ ВО «Российская академия народного хозяйства и государственной службы при Президенте Российской Федерации»  (РАНХиГС) </vt:lpstr>
      <vt:lpstr>Бакалавриат (очно):</vt:lpstr>
      <vt:lpstr>ЧФ РАНХиГС</vt:lpstr>
      <vt:lpstr>ЧФ РАНХиГС</vt:lpstr>
      <vt:lpstr>Уральский филиал Российского государственного университета правосудия г. Челябинск (УФ РГУП) </vt:lpstr>
      <vt:lpstr>Бакалавриат/специалитет (очно):</vt:lpstr>
      <vt:lpstr>УФ РГУП</vt:lpstr>
      <vt:lpstr>УФ РГУП</vt:lpstr>
      <vt:lpstr>Челябинский институт путей сообщения - филиал Уральского государственного университета путей сообщения (ЧИПС УрГУПС)</vt:lpstr>
      <vt:lpstr>Бакалавриат/специалитет (очно):</vt:lpstr>
      <vt:lpstr>ЧИПС УрГУПС</vt:lpstr>
      <vt:lpstr>ЧИПС УрГУПС</vt:lpstr>
      <vt:lpstr>Уральский филиал Финансового университета при Правительстве Российской Федерации</vt:lpstr>
      <vt:lpstr>Бакалавриат (очно):</vt:lpstr>
      <vt:lpstr>Уральский филиал Финансового университета при Правительстве РФ</vt:lpstr>
      <vt:lpstr>Уральский филиал Финансового университета при Правительстве РФ</vt:lpstr>
      <vt:lpstr>Челябинское высшее военное авиационное краснознаменное училище штурманов Филиал Военного учебно-научного центра Военно-воздушных сил «Военно-воздушная академия имени профессора Н.Е. Жуковского и Ю.А. Гагарина»</vt:lpstr>
      <vt:lpstr>Условия поступления  в Филиал ВУНЦ ВВС «ВВА» (г. Челябинск)</vt:lpstr>
      <vt:lpstr>Порядок проведения профессионального  отбора кандидатов для поступления  в Филиал ВУНЦ ВВС «ВВА» (г. Челябинск)</vt:lpstr>
      <vt:lpstr>Филиал ВУНЦ ВВС «ВВА» (г. Челябинск)</vt:lpstr>
      <vt:lpstr>Филиал ВУНЦ ВВС «ВВА» (г. Челябинск)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Социализация выпускника на рынке труда</dc:title>
  <dc:creator>xXx</dc:creator>
  <cp:lastModifiedBy>Polina Nichkova</cp:lastModifiedBy>
  <cp:revision>112</cp:revision>
  <dcterms:created xsi:type="dcterms:W3CDTF">2020-11-25T16:31:55Z</dcterms:created>
  <dcterms:modified xsi:type="dcterms:W3CDTF">2023-11-29T10:19:25Z</dcterms:modified>
</cp:coreProperties>
</file>